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
  </p:notesMasterIdLst>
  <p:sldIdLst>
    <p:sldId id="314" r:id="rId3"/>
    <p:sldId id="378" r:id="rId4"/>
    <p:sldId id="379" r:id="rId5"/>
    <p:sldId id="380" r:id="rId7"/>
    <p:sldId id="381" r:id="rId8"/>
    <p:sldId id="382" r:id="rId9"/>
    <p:sldId id="383" r:id="rId10"/>
    <p:sldId id="384" r:id="rId11"/>
    <p:sldId id="385" r:id="rId12"/>
    <p:sldId id="386" r:id="rId13"/>
    <p:sldId id="348" r:id="rId14"/>
    <p:sldId id="349" r:id="rId15"/>
    <p:sldId id="341" r:id="rId16"/>
    <p:sldId id="350" r:id="rId17"/>
    <p:sldId id="351" r:id="rId18"/>
    <p:sldId id="361" r:id="rId19"/>
    <p:sldId id="352" r:id="rId20"/>
    <p:sldId id="353" r:id="rId21"/>
    <p:sldId id="354" r:id="rId22"/>
    <p:sldId id="355" r:id="rId23"/>
    <p:sldId id="356" r:id="rId24"/>
    <p:sldId id="357" r:id="rId25"/>
    <p:sldId id="358" r:id="rId26"/>
    <p:sldId id="359" r:id="rId27"/>
    <p:sldId id="360" r:id="rId28"/>
    <p:sldId id="362" r:id="rId29"/>
    <p:sldId id="364" r:id="rId30"/>
    <p:sldId id="365" r:id="rId31"/>
    <p:sldId id="366" r:id="rId32"/>
    <p:sldId id="367" r:id="rId33"/>
    <p:sldId id="368" r:id="rId34"/>
    <p:sldId id="369" r:id="rId35"/>
    <p:sldId id="372" r:id="rId36"/>
    <p:sldId id="374" r:id="rId37"/>
    <p:sldId id="375" r:id="rId38"/>
    <p:sldId id="376" r:id="rId39"/>
  </p:sldIdLst>
  <p:sldSz cx="12192000" cy="6858000"/>
  <p:notesSz cx="6858000" cy="9144000"/>
  <p:embeddedFontLst>
    <p:embeddedFont>
      <p:font typeface="DejaVu Math TeX Gyre" panose="02000503000000000000" charset="0"/>
      <p:regular r:id="rId4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53" y="221"/>
      </p:cViewPr>
      <p:guideLst/>
    </p:cSldViewPr>
  </p:slideViewPr>
  <p:notesTextViewPr>
    <p:cViewPr>
      <p:scale>
        <a:sx n="1" d="1"/>
        <a:sy n="1" d="1"/>
      </p:scale>
      <p:origin x="0" y="0"/>
    </p:cViewPr>
  </p:notesTextViewPr>
  <p:sorterViewPr>
    <p:cViewPr>
      <p:scale>
        <a:sx n="125" d="100"/>
        <a:sy n="125" d="100"/>
      </p:scale>
      <p:origin x="0" y="-12773"/>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3" Type="http://schemas.openxmlformats.org/officeDocument/2006/relationships/font" Target="fonts/font1.fntdata"/><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BC342D-280A-49CA-AC46-25589CEA635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88505F-203A-48B2-A872-29EFDA07439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E4A2B-6062-40A0-B1EC-6FFFF6A78955}"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E4A2B-6062-40A0-B1EC-6FFFF6A78955}"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E4A2B-6062-40A0-B1EC-6FFFF6A78955}"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068AD6-991E-4CB2-9F71-FF34A9581EB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F401A1-1C77-4EB4-B436-6073D82DDA0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4E7F9D4-E2D8-462D-9C82-267F69CE529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0E569CC-DA17-4ED5-A1F5-43285EB5DFDA}" type="slidenum">
              <a:rPr lang="zh-CN" altLang="en-US" smtClean="0"/>
            </a:fld>
            <a:endParaRPr lang="zh-CN" altLang="en-US"/>
          </a:p>
        </p:txBody>
      </p:sp>
      <p:sp>
        <p:nvSpPr>
          <p:cNvPr id="8" name="图片占位符 7"/>
          <p:cNvSpPr>
            <a:spLocks noGrp="1"/>
          </p:cNvSpPr>
          <p:nvPr>
            <p:ph type="pic" sz="quarter" idx="13"/>
          </p:nvPr>
        </p:nvSpPr>
        <p:spPr>
          <a:xfrm>
            <a:off x="5530151" y="0"/>
            <a:ext cx="5030510" cy="6858000"/>
          </a:xfrm>
          <a:custGeom>
            <a:avLst/>
            <a:gdLst>
              <a:gd name="connsiteX0" fmla="*/ 0 w 5030510"/>
              <a:gd name="connsiteY0" fmla="*/ 0 h 6858000"/>
              <a:gd name="connsiteX1" fmla="*/ 5030510 w 5030510"/>
              <a:gd name="connsiteY1" fmla="*/ 0 h 6858000"/>
              <a:gd name="connsiteX2" fmla="*/ 5030510 w 5030510"/>
              <a:gd name="connsiteY2" fmla="*/ 6858000 h 6858000"/>
              <a:gd name="connsiteX3" fmla="*/ 0 w 50305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30510" h="6858000">
                <a:moveTo>
                  <a:pt x="0" y="0"/>
                </a:moveTo>
                <a:lnTo>
                  <a:pt x="5030510" y="0"/>
                </a:lnTo>
                <a:lnTo>
                  <a:pt x="5030510" y="6858000"/>
                </a:lnTo>
                <a:lnTo>
                  <a:pt x="0" y="6858000"/>
                </a:lnTo>
                <a:close/>
              </a:path>
            </a:pathLst>
          </a:custGeom>
        </p:spPr>
        <p:txBody>
          <a:bodyPr wrap="square">
            <a:noAutofit/>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5_空白">
    <p:spTree>
      <p:nvGrpSpPr>
        <p:cNvPr id="1" name=""/>
        <p:cNvGrpSpPr/>
        <p:nvPr/>
      </p:nvGrpSpPr>
      <p:grpSpPr>
        <a:xfrm>
          <a:off x="0" y="0"/>
          <a:ext cx="0" cy="0"/>
          <a:chOff x="0" y="0"/>
          <a:chExt cx="0" cy="0"/>
        </a:xfrm>
      </p:grpSpPr>
      <p:sp>
        <p:nvSpPr>
          <p:cNvPr id="12" name="图片占位符 11"/>
          <p:cNvSpPr>
            <a:spLocks noGrp="1"/>
          </p:cNvSpPr>
          <p:nvPr>
            <p:ph type="pic" sz="quarter" idx="15"/>
          </p:nvPr>
        </p:nvSpPr>
        <p:spPr>
          <a:xfrm>
            <a:off x="723900" y="2091955"/>
            <a:ext cx="3962400" cy="4320570"/>
          </a:xfrm>
          <a:custGeom>
            <a:avLst/>
            <a:gdLst>
              <a:gd name="connsiteX0" fmla="*/ 0 w 3962400"/>
              <a:gd name="connsiteY0" fmla="*/ 0 h 4320570"/>
              <a:gd name="connsiteX1" fmla="*/ 3962400 w 3962400"/>
              <a:gd name="connsiteY1" fmla="*/ 0 h 4320570"/>
              <a:gd name="connsiteX2" fmla="*/ 3962400 w 3962400"/>
              <a:gd name="connsiteY2" fmla="*/ 4320570 h 4320570"/>
              <a:gd name="connsiteX3" fmla="*/ 0 w 3962400"/>
              <a:gd name="connsiteY3" fmla="*/ 4320570 h 4320570"/>
            </a:gdLst>
            <a:ahLst/>
            <a:cxnLst>
              <a:cxn ang="0">
                <a:pos x="connsiteX0" y="connsiteY0"/>
              </a:cxn>
              <a:cxn ang="0">
                <a:pos x="connsiteX1" y="connsiteY1"/>
              </a:cxn>
              <a:cxn ang="0">
                <a:pos x="connsiteX2" y="connsiteY2"/>
              </a:cxn>
              <a:cxn ang="0">
                <a:pos x="connsiteX3" y="connsiteY3"/>
              </a:cxn>
            </a:cxnLst>
            <a:rect l="l" t="t" r="r" b="b"/>
            <a:pathLst>
              <a:path w="3962400" h="4320570">
                <a:moveTo>
                  <a:pt x="0" y="0"/>
                </a:moveTo>
                <a:lnTo>
                  <a:pt x="3962400" y="0"/>
                </a:lnTo>
                <a:lnTo>
                  <a:pt x="3962400" y="4320570"/>
                </a:lnTo>
                <a:lnTo>
                  <a:pt x="0" y="4320570"/>
                </a:lnTo>
                <a:close/>
              </a:path>
            </a:pathLst>
          </a:custGeom>
        </p:spPr>
        <p:txBody>
          <a:bodyPr wrap="square">
            <a:noAutofit/>
          </a:bodyPr>
          <a:lstStyle/>
          <a:p>
            <a:endParaRPr lang="zh-CN" altLang="en-US"/>
          </a:p>
        </p:txBody>
      </p:sp>
      <p:sp>
        <p:nvSpPr>
          <p:cNvPr id="14" name="图片占位符 13"/>
          <p:cNvSpPr>
            <a:spLocks noGrp="1"/>
          </p:cNvSpPr>
          <p:nvPr>
            <p:ph type="pic" sz="quarter" idx="14"/>
          </p:nvPr>
        </p:nvSpPr>
        <p:spPr>
          <a:xfrm>
            <a:off x="4810535" y="4293308"/>
            <a:ext cx="2412472" cy="2119217"/>
          </a:xfrm>
          <a:custGeom>
            <a:avLst/>
            <a:gdLst>
              <a:gd name="connsiteX0" fmla="*/ 0 w 2412472"/>
              <a:gd name="connsiteY0" fmla="*/ 0 h 2119217"/>
              <a:gd name="connsiteX1" fmla="*/ 2412472 w 2412472"/>
              <a:gd name="connsiteY1" fmla="*/ 0 h 2119217"/>
              <a:gd name="connsiteX2" fmla="*/ 2412472 w 2412472"/>
              <a:gd name="connsiteY2" fmla="*/ 2119217 h 2119217"/>
              <a:gd name="connsiteX3" fmla="*/ 0 w 2412472"/>
              <a:gd name="connsiteY3" fmla="*/ 2119217 h 2119217"/>
            </a:gdLst>
            <a:ahLst/>
            <a:cxnLst>
              <a:cxn ang="0">
                <a:pos x="connsiteX0" y="connsiteY0"/>
              </a:cxn>
              <a:cxn ang="0">
                <a:pos x="connsiteX1" y="connsiteY1"/>
              </a:cxn>
              <a:cxn ang="0">
                <a:pos x="connsiteX2" y="connsiteY2"/>
              </a:cxn>
              <a:cxn ang="0">
                <a:pos x="connsiteX3" y="connsiteY3"/>
              </a:cxn>
            </a:cxnLst>
            <a:rect l="l" t="t" r="r" b="b"/>
            <a:pathLst>
              <a:path w="2412472" h="2119217">
                <a:moveTo>
                  <a:pt x="0" y="0"/>
                </a:moveTo>
                <a:lnTo>
                  <a:pt x="2412472" y="0"/>
                </a:lnTo>
                <a:lnTo>
                  <a:pt x="2412472" y="2119217"/>
                </a:lnTo>
                <a:lnTo>
                  <a:pt x="0" y="2119217"/>
                </a:lnTo>
                <a:close/>
              </a:path>
            </a:pathLst>
          </a:custGeom>
        </p:spPr>
        <p:txBody>
          <a:bodyPr wrap="square">
            <a:noAutofit/>
          </a:bodyPr>
          <a:lstStyle/>
          <a:p>
            <a:endParaRPr lang="zh-CN" altLang="en-US"/>
          </a:p>
        </p:txBody>
      </p:sp>
      <p:sp>
        <p:nvSpPr>
          <p:cNvPr id="2" name="日期占位符 1"/>
          <p:cNvSpPr>
            <a:spLocks noGrp="1"/>
          </p:cNvSpPr>
          <p:nvPr>
            <p:ph type="dt" sz="half" idx="10"/>
          </p:nvPr>
        </p:nvSpPr>
        <p:spPr/>
        <p:txBody>
          <a:bodyPr/>
          <a:lstStyle/>
          <a:p>
            <a:fld id="{776DD193-0E82-452E-B56E-6B287B0B774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CD9D8B-D15B-4BD8-99F8-A5CAC4FF9592}" type="slidenum">
              <a:rPr lang="zh-CN" altLang="en-US" smtClean="0"/>
            </a:fld>
            <a:endParaRPr lang="zh-CN" altLang="en-US"/>
          </a:p>
        </p:txBody>
      </p:sp>
      <p:sp>
        <p:nvSpPr>
          <p:cNvPr id="13" name="图片占位符 12"/>
          <p:cNvSpPr>
            <a:spLocks noGrp="1"/>
          </p:cNvSpPr>
          <p:nvPr>
            <p:ph type="pic" sz="quarter" idx="13"/>
          </p:nvPr>
        </p:nvSpPr>
        <p:spPr>
          <a:xfrm>
            <a:off x="4810535" y="2091955"/>
            <a:ext cx="2412472" cy="2119217"/>
          </a:xfrm>
          <a:custGeom>
            <a:avLst/>
            <a:gdLst>
              <a:gd name="connsiteX0" fmla="*/ 0 w 2412472"/>
              <a:gd name="connsiteY0" fmla="*/ 0 h 2119217"/>
              <a:gd name="connsiteX1" fmla="*/ 2412472 w 2412472"/>
              <a:gd name="connsiteY1" fmla="*/ 0 h 2119217"/>
              <a:gd name="connsiteX2" fmla="*/ 2412472 w 2412472"/>
              <a:gd name="connsiteY2" fmla="*/ 2119217 h 2119217"/>
              <a:gd name="connsiteX3" fmla="*/ 0 w 2412472"/>
              <a:gd name="connsiteY3" fmla="*/ 2119217 h 2119217"/>
            </a:gdLst>
            <a:ahLst/>
            <a:cxnLst>
              <a:cxn ang="0">
                <a:pos x="connsiteX0" y="connsiteY0"/>
              </a:cxn>
              <a:cxn ang="0">
                <a:pos x="connsiteX1" y="connsiteY1"/>
              </a:cxn>
              <a:cxn ang="0">
                <a:pos x="connsiteX2" y="connsiteY2"/>
              </a:cxn>
              <a:cxn ang="0">
                <a:pos x="connsiteX3" y="connsiteY3"/>
              </a:cxn>
            </a:cxnLst>
            <a:rect l="l" t="t" r="r" b="b"/>
            <a:pathLst>
              <a:path w="2412472" h="2119217">
                <a:moveTo>
                  <a:pt x="0" y="0"/>
                </a:moveTo>
                <a:lnTo>
                  <a:pt x="2412472" y="0"/>
                </a:lnTo>
                <a:lnTo>
                  <a:pt x="2412472" y="2119217"/>
                </a:lnTo>
                <a:lnTo>
                  <a:pt x="0" y="2119217"/>
                </a:lnTo>
                <a:close/>
              </a:path>
            </a:pathLst>
          </a:custGeom>
        </p:spPr>
        <p:txBody>
          <a:bodyPr wrap="square">
            <a:noAutofit/>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4E7F9D4-E2D8-462D-9C82-267F69CE529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0E569CC-DA17-4ED5-A1F5-43285EB5DFDA}" type="slidenum">
              <a:rPr lang="zh-CN" altLang="en-US" smtClean="0"/>
            </a:fld>
            <a:endParaRPr lang="zh-CN" altLang="en-US"/>
          </a:p>
        </p:txBody>
      </p:sp>
      <p:sp>
        <p:nvSpPr>
          <p:cNvPr id="8" name="图片占位符 7"/>
          <p:cNvSpPr>
            <a:spLocks noGrp="1"/>
          </p:cNvSpPr>
          <p:nvPr>
            <p:ph type="pic" sz="quarter" idx="13"/>
          </p:nvPr>
        </p:nvSpPr>
        <p:spPr>
          <a:xfrm>
            <a:off x="5432675" y="2224360"/>
            <a:ext cx="6759325" cy="4057650"/>
          </a:xfrm>
          <a:custGeom>
            <a:avLst/>
            <a:gdLst>
              <a:gd name="connsiteX0" fmla="*/ 0 w 6759325"/>
              <a:gd name="connsiteY0" fmla="*/ 0 h 4057650"/>
              <a:gd name="connsiteX1" fmla="*/ 6759325 w 6759325"/>
              <a:gd name="connsiteY1" fmla="*/ 0 h 4057650"/>
              <a:gd name="connsiteX2" fmla="*/ 6759325 w 6759325"/>
              <a:gd name="connsiteY2" fmla="*/ 4057650 h 4057650"/>
              <a:gd name="connsiteX3" fmla="*/ 0 w 6759325"/>
              <a:gd name="connsiteY3" fmla="*/ 4057650 h 4057650"/>
            </a:gdLst>
            <a:ahLst/>
            <a:cxnLst>
              <a:cxn ang="0">
                <a:pos x="connsiteX0" y="connsiteY0"/>
              </a:cxn>
              <a:cxn ang="0">
                <a:pos x="connsiteX1" y="connsiteY1"/>
              </a:cxn>
              <a:cxn ang="0">
                <a:pos x="connsiteX2" y="connsiteY2"/>
              </a:cxn>
              <a:cxn ang="0">
                <a:pos x="connsiteX3" y="connsiteY3"/>
              </a:cxn>
            </a:cxnLst>
            <a:rect l="l" t="t" r="r" b="b"/>
            <a:pathLst>
              <a:path w="6759325" h="4057650">
                <a:moveTo>
                  <a:pt x="0" y="0"/>
                </a:moveTo>
                <a:lnTo>
                  <a:pt x="6759325" y="0"/>
                </a:lnTo>
                <a:lnTo>
                  <a:pt x="6759325" y="4057650"/>
                </a:lnTo>
                <a:lnTo>
                  <a:pt x="0" y="4057650"/>
                </a:lnTo>
                <a:close/>
              </a:path>
            </a:pathLst>
          </a:custGeom>
        </p:spPr>
        <p:txBody>
          <a:bodyPr wrap="square">
            <a:noAutofit/>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4E7F9D4-E2D8-462D-9C82-267F69CE529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0E569CC-DA17-4ED5-A1F5-43285EB5DFDA}" type="slidenum">
              <a:rPr lang="zh-CN" altLang="en-US" smtClean="0"/>
            </a:fld>
            <a:endParaRPr lang="zh-CN" altLang="en-US"/>
          </a:p>
        </p:txBody>
      </p:sp>
      <p:sp>
        <p:nvSpPr>
          <p:cNvPr id="17" name="图片占位符 16"/>
          <p:cNvSpPr>
            <a:spLocks noGrp="1"/>
          </p:cNvSpPr>
          <p:nvPr>
            <p:ph type="pic" sz="quarter" idx="13"/>
          </p:nvPr>
        </p:nvSpPr>
        <p:spPr>
          <a:xfrm>
            <a:off x="8832213" y="1882962"/>
            <a:ext cx="2520000" cy="2520000"/>
          </a:xfrm>
          <a:custGeom>
            <a:avLst/>
            <a:gdLst>
              <a:gd name="connsiteX0" fmla="*/ 0 w 2520000"/>
              <a:gd name="connsiteY0" fmla="*/ 0 h 2520000"/>
              <a:gd name="connsiteX1" fmla="*/ 2520000 w 2520000"/>
              <a:gd name="connsiteY1" fmla="*/ 0 h 2520000"/>
              <a:gd name="connsiteX2" fmla="*/ 2520000 w 2520000"/>
              <a:gd name="connsiteY2" fmla="*/ 2520000 h 2520000"/>
              <a:gd name="connsiteX3" fmla="*/ 0 w 2520000"/>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2520000" h="2520000">
                <a:moveTo>
                  <a:pt x="0" y="0"/>
                </a:moveTo>
                <a:lnTo>
                  <a:pt x="2520000" y="0"/>
                </a:lnTo>
                <a:lnTo>
                  <a:pt x="2520000" y="2520000"/>
                </a:lnTo>
                <a:lnTo>
                  <a:pt x="0" y="2520000"/>
                </a:ln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6168072" y="1882962"/>
            <a:ext cx="2520000" cy="2520000"/>
          </a:xfrm>
          <a:custGeom>
            <a:avLst/>
            <a:gdLst>
              <a:gd name="connsiteX0" fmla="*/ 0 w 2520000"/>
              <a:gd name="connsiteY0" fmla="*/ 0 h 2520000"/>
              <a:gd name="connsiteX1" fmla="*/ 2520000 w 2520000"/>
              <a:gd name="connsiteY1" fmla="*/ 0 h 2520000"/>
              <a:gd name="connsiteX2" fmla="*/ 2520000 w 2520000"/>
              <a:gd name="connsiteY2" fmla="*/ 2520000 h 2520000"/>
              <a:gd name="connsiteX3" fmla="*/ 0 w 2520000"/>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2520000" h="2520000">
                <a:moveTo>
                  <a:pt x="0" y="0"/>
                </a:moveTo>
                <a:lnTo>
                  <a:pt x="2520000" y="0"/>
                </a:lnTo>
                <a:lnTo>
                  <a:pt x="2520000" y="2520000"/>
                </a:lnTo>
                <a:lnTo>
                  <a:pt x="0" y="2520000"/>
                </a:lnTo>
                <a:close/>
              </a:path>
            </a:pathLst>
          </a:custGeom>
        </p:spPr>
        <p:txBody>
          <a:bodyPr wrap="square">
            <a:noAutofit/>
          </a:bodyPr>
          <a:lstStyle/>
          <a:p>
            <a:endParaRPr lang="zh-CN" altLang="en-US"/>
          </a:p>
        </p:txBody>
      </p:sp>
      <p:sp>
        <p:nvSpPr>
          <p:cNvPr id="15" name="图片占位符 14"/>
          <p:cNvSpPr>
            <a:spLocks noGrp="1"/>
          </p:cNvSpPr>
          <p:nvPr>
            <p:ph type="pic" sz="quarter" idx="15"/>
          </p:nvPr>
        </p:nvSpPr>
        <p:spPr>
          <a:xfrm>
            <a:off x="3503930" y="1882962"/>
            <a:ext cx="2520000" cy="2520000"/>
          </a:xfrm>
          <a:custGeom>
            <a:avLst/>
            <a:gdLst>
              <a:gd name="connsiteX0" fmla="*/ 0 w 2520000"/>
              <a:gd name="connsiteY0" fmla="*/ 0 h 2520000"/>
              <a:gd name="connsiteX1" fmla="*/ 2520000 w 2520000"/>
              <a:gd name="connsiteY1" fmla="*/ 0 h 2520000"/>
              <a:gd name="connsiteX2" fmla="*/ 2520000 w 2520000"/>
              <a:gd name="connsiteY2" fmla="*/ 2520000 h 2520000"/>
              <a:gd name="connsiteX3" fmla="*/ 0 w 2520000"/>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2520000" h="2520000">
                <a:moveTo>
                  <a:pt x="0" y="0"/>
                </a:moveTo>
                <a:lnTo>
                  <a:pt x="2520000" y="0"/>
                </a:lnTo>
                <a:lnTo>
                  <a:pt x="2520000" y="2520000"/>
                </a:lnTo>
                <a:lnTo>
                  <a:pt x="0" y="2520000"/>
                </a:lnTo>
                <a:close/>
              </a:path>
            </a:pathLst>
          </a:custGeom>
        </p:spPr>
        <p:txBody>
          <a:bodyPr wrap="square">
            <a:noAutofit/>
          </a:bodyPr>
          <a:lstStyle/>
          <a:p>
            <a:endParaRPr lang="zh-CN" altLang="en-US"/>
          </a:p>
        </p:txBody>
      </p:sp>
      <p:sp>
        <p:nvSpPr>
          <p:cNvPr id="14" name="图片占位符 13"/>
          <p:cNvSpPr>
            <a:spLocks noGrp="1"/>
          </p:cNvSpPr>
          <p:nvPr>
            <p:ph type="pic" sz="quarter" idx="16"/>
          </p:nvPr>
        </p:nvSpPr>
        <p:spPr>
          <a:xfrm>
            <a:off x="839788" y="1882962"/>
            <a:ext cx="2520000" cy="2520000"/>
          </a:xfrm>
          <a:custGeom>
            <a:avLst/>
            <a:gdLst>
              <a:gd name="connsiteX0" fmla="*/ 0 w 2520000"/>
              <a:gd name="connsiteY0" fmla="*/ 0 h 2520000"/>
              <a:gd name="connsiteX1" fmla="*/ 2520000 w 2520000"/>
              <a:gd name="connsiteY1" fmla="*/ 0 h 2520000"/>
              <a:gd name="connsiteX2" fmla="*/ 2520000 w 2520000"/>
              <a:gd name="connsiteY2" fmla="*/ 2520000 h 2520000"/>
              <a:gd name="connsiteX3" fmla="*/ 0 w 2520000"/>
              <a:gd name="connsiteY3" fmla="*/ 2520000 h 2520000"/>
            </a:gdLst>
            <a:ahLst/>
            <a:cxnLst>
              <a:cxn ang="0">
                <a:pos x="connsiteX0" y="connsiteY0"/>
              </a:cxn>
              <a:cxn ang="0">
                <a:pos x="connsiteX1" y="connsiteY1"/>
              </a:cxn>
              <a:cxn ang="0">
                <a:pos x="connsiteX2" y="connsiteY2"/>
              </a:cxn>
              <a:cxn ang="0">
                <a:pos x="connsiteX3" y="connsiteY3"/>
              </a:cxn>
            </a:cxnLst>
            <a:rect l="l" t="t" r="r" b="b"/>
            <a:pathLst>
              <a:path w="2520000" h="2520000">
                <a:moveTo>
                  <a:pt x="0" y="0"/>
                </a:moveTo>
                <a:lnTo>
                  <a:pt x="2520000" y="0"/>
                </a:lnTo>
                <a:lnTo>
                  <a:pt x="2520000" y="2520000"/>
                </a:lnTo>
                <a:lnTo>
                  <a:pt x="0" y="2520000"/>
                </a:lnTo>
                <a:close/>
              </a:path>
            </a:pathLst>
          </a:custGeom>
        </p:spPr>
        <p:txBody>
          <a:bodyPr wrap="square">
            <a:noAutofit/>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9_空白">
    <p:spTree>
      <p:nvGrpSpPr>
        <p:cNvPr id="1" name=""/>
        <p:cNvGrpSpPr/>
        <p:nvPr/>
      </p:nvGrpSpPr>
      <p:grpSpPr>
        <a:xfrm>
          <a:off x="0" y="0"/>
          <a:ext cx="0" cy="0"/>
          <a:chOff x="0" y="0"/>
          <a:chExt cx="0" cy="0"/>
        </a:xfrm>
      </p:grpSpPr>
      <p:sp>
        <p:nvSpPr>
          <p:cNvPr id="10" name="图片占位符 9"/>
          <p:cNvSpPr>
            <a:spLocks noGrp="1"/>
          </p:cNvSpPr>
          <p:nvPr>
            <p:ph type="pic" sz="quarter" idx="14"/>
          </p:nvPr>
        </p:nvSpPr>
        <p:spPr>
          <a:xfrm>
            <a:off x="4253068" y="3429000"/>
            <a:ext cx="3905785" cy="3429000"/>
          </a:xfrm>
          <a:custGeom>
            <a:avLst/>
            <a:gdLst>
              <a:gd name="connsiteX0" fmla="*/ 0 w 3905785"/>
              <a:gd name="connsiteY0" fmla="*/ 0 h 3429000"/>
              <a:gd name="connsiteX1" fmla="*/ 3905785 w 3905785"/>
              <a:gd name="connsiteY1" fmla="*/ 0 h 3429000"/>
              <a:gd name="connsiteX2" fmla="*/ 3905785 w 3905785"/>
              <a:gd name="connsiteY2" fmla="*/ 3429000 h 3429000"/>
              <a:gd name="connsiteX3" fmla="*/ 0 w 3905785"/>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905785" h="3429000">
                <a:moveTo>
                  <a:pt x="0" y="0"/>
                </a:moveTo>
                <a:lnTo>
                  <a:pt x="3905785" y="0"/>
                </a:lnTo>
                <a:lnTo>
                  <a:pt x="3905785" y="3429000"/>
                </a:lnTo>
                <a:lnTo>
                  <a:pt x="0" y="3429000"/>
                </a:lnTo>
                <a:close/>
              </a:path>
            </a:pathLst>
          </a:custGeom>
        </p:spPr>
        <p:txBody>
          <a:bodyPr wrap="square">
            <a:noAutofit/>
          </a:bodyPr>
          <a:lstStyle/>
          <a:p>
            <a:endParaRPr lang="zh-CN" altLang="en-US"/>
          </a:p>
        </p:txBody>
      </p:sp>
      <p:sp>
        <p:nvSpPr>
          <p:cNvPr id="2" name="日期占位符 1"/>
          <p:cNvSpPr>
            <a:spLocks noGrp="1"/>
          </p:cNvSpPr>
          <p:nvPr>
            <p:ph type="dt" sz="half" idx="10"/>
          </p:nvPr>
        </p:nvSpPr>
        <p:spPr/>
        <p:txBody>
          <a:bodyPr/>
          <a:lstStyle/>
          <a:p>
            <a:fld id="{14E7F9D4-E2D8-462D-9C82-267F69CE529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0E569CC-DA17-4ED5-A1F5-43285EB5DFDA}" type="slidenum">
              <a:rPr lang="zh-CN" altLang="en-US" smtClean="0"/>
            </a:fld>
            <a:endParaRPr lang="zh-CN" altLang="en-US"/>
          </a:p>
        </p:txBody>
      </p:sp>
      <p:sp>
        <p:nvSpPr>
          <p:cNvPr id="11" name="图片占位符 10"/>
          <p:cNvSpPr>
            <a:spLocks noGrp="1"/>
          </p:cNvSpPr>
          <p:nvPr>
            <p:ph type="pic" sz="quarter" idx="13"/>
          </p:nvPr>
        </p:nvSpPr>
        <p:spPr>
          <a:xfrm>
            <a:off x="8286215" y="3429000"/>
            <a:ext cx="3905785" cy="3429000"/>
          </a:xfrm>
          <a:custGeom>
            <a:avLst/>
            <a:gdLst>
              <a:gd name="connsiteX0" fmla="*/ 0 w 3905785"/>
              <a:gd name="connsiteY0" fmla="*/ 0 h 3429000"/>
              <a:gd name="connsiteX1" fmla="*/ 3905785 w 3905785"/>
              <a:gd name="connsiteY1" fmla="*/ 0 h 3429000"/>
              <a:gd name="connsiteX2" fmla="*/ 3905785 w 3905785"/>
              <a:gd name="connsiteY2" fmla="*/ 3429000 h 3429000"/>
              <a:gd name="connsiteX3" fmla="*/ 0 w 3905785"/>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905785" h="3429000">
                <a:moveTo>
                  <a:pt x="0" y="0"/>
                </a:moveTo>
                <a:lnTo>
                  <a:pt x="3905785" y="0"/>
                </a:lnTo>
                <a:lnTo>
                  <a:pt x="3905785" y="3429000"/>
                </a:lnTo>
                <a:lnTo>
                  <a:pt x="0" y="3429000"/>
                </a:lnTo>
                <a:close/>
              </a:path>
            </a:pathLst>
          </a:custGeom>
        </p:spPr>
        <p:txBody>
          <a:bodyPr wrap="square">
            <a:noAutofit/>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068AD6-991E-4CB2-9F71-FF34A9581EB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F401A1-1C77-4EB4-B436-6073D82DDA0D}" type="slidenum">
              <a:rPr lang="zh-CN" altLang="en-US" smtClean="0"/>
            </a:fld>
            <a:endParaRPr lang="zh-CN" altLang="en-US"/>
          </a:p>
        </p:txBody>
      </p:sp>
      <p:sp>
        <p:nvSpPr>
          <p:cNvPr id="8" name="图片占位符 7"/>
          <p:cNvSpPr>
            <a:spLocks noGrp="1"/>
          </p:cNvSpPr>
          <p:nvPr>
            <p:ph type="pic" sz="quarter" idx="13"/>
          </p:nvPr>
        </p:nvSpPr>
        <p:spPr>
          <a:xfrm>
            <a:off x="8255000" y="1112520"/>
            <a:ext cx="3251200" cy="4632960"/>
          </a:xfrm>
          <a:custGeom>
            <a:avLst/>
            <a:gdLst>
              <a:gd name="connsiteX0" fmla="*/ 0 w 3251200"/>
              <a:gd name="connsiteY0" fmla="*/ 0 h 4632960"/>
              <a:gd name="connsiteX1" fmla="*/ 3251200 w 3251200"/>
              <a:gd name="connsiteY1" fmla="*/ 0 h 4632960"/>
              <a:gd name="connsiteX2" fmla="*/ 3251200 w 3251200"/>
              <a:gd name="connsiteY2" fmla="*/ 4632960 h 4632960"/>
              <a:gd name="connsiteX3" fmla="*/ 0 w 3251200"/>
              <a:gd name="connsiteY3" fmla="*/ 4632960 h 4632960"/>
            </a:gdLst>
            <a:ahLst/>
            <a:cxnLst>
              <a:cxn ang="0">
                <a:pos x="connsiteX0" y="connsiteY0"/>
              </a:cxn>
              <a:cxn ang="0">
                <a:pos x="connsiteX1" y="connsiteY1"/>
              </a:cxn>
              <a:cxn ang="0">
                <a:pos x="connsiteX2" y="connsiteY2"/>
              </a:cxn>
              <a:cxn ang="0">
                <a:pos x="connsiteX3" y="connsiteY3"/>
              </a:cxn>
            </a:cxnLst>
            <a:rect l="l" t="t" r="r" b="b"/>
            <a:pathLst>
              <a:path w="3251200" h="4632960">
                <a:moveTo>
                  <a:pt x="0" y="0"/>
                </a:moveTo>
                <a:lnTo>
                  <a:pt x="3251200" y="0"/>
                </a:lnTo>
                <a:lnTo>
                  <a:pt x="3251200" y="4632960"/>
                </a:lnTo>
                <a:lnTo>
                  <a:pt x="0" y="4632960"/>
                </a:lnTo>
                <a:close/>
              </a:path>
            </a:pathLst>
          </a:custGeom>
        </p:spPr>
        <p:txBody>
          <a:bodyPr wrap="square">
            <a:noAutofit/>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068AD6-991E-4CB2-9F71-FF34A9581EB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F401A1-1C77-4EB4-B436-6073D82DDA0D}" type="slidenum">
              <a:rPr lang="zh-CN" altLang="en-US" smtClean="0"/>
            </a:fld>
            <a:endParaRPr lang="zh-CN" altLang="en-US"/>
          </a:p>
        </p:txBody>
      </p:sp>
      <p:sp>
        <p:nvSpPr>
          <p:cNvPr id="8" name="图片占位符 7"/>
          <p:cNvSpPr>
            <a:spLocks noGrp="1"/>
          </p:cNvSpPr>
          <p:nvPr>
            <p:ph type="pic" sz="quarter" idx="13"/>
          </p:nvPr>
        </p:nvSpPr>
        <p:spPr>
          <a:xfrm>
            <a:off x="5530151" y="0"/>
            <a:ext cx="5030510" cy="6858000"/>
          </a:xfrm>
          <a:custGeom>
            <a:avLst/>
            <a:gdLst>
              <a:gd name="connsiteX0" fmla="*/ 0 w 5030510"/>
              <a:gd name="connsiteY0" fmla="*/ 0 h 6858000"/>
              <a:gd name="connsiteX1" fmla="*/ 5030510 w 5030510"/>
              <a:gd name="connsiteY1" fmla="*/ 0 h 6858000"/>
              <a:gd name="connsiteX2" fmla="*/ 5030510 w 5030510"/>
              <a:gd name="connsiteY2" fmla="*/ 6858000 h 6858000"/>
              <a:gd name="connsiteX3" fmla="*/ 0 w 50305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30510" h="6858000">
                <a:moveTo>
                  <a:pt x="0" y="0"/>
                </a:moveTo>
                <a:lnTo>
                  <a:pt x="5030510" y="0"/>
                </a:lnTo>
                <a:lnTo>
                  <a:pt x="5030510" y="6858000"/>
                </a:lnTo>
                <a:lnTo>
                  <a:pt x="0" y="6858000"/>
                </a:lnTo>
                <a:close/>
              </a:path>
            </a:pathLst>
          </a:custGeom>
        </p:spPr>
        <p:txBody>
          <a:bodyPr wrap="square">
            <a:noAutofit/>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068AD6-991E-4CB2-9F71-FF34A9581EB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F401A1-1C77-4EB4-B436-6073D82DDA0D}" type="slidenum">
              <a:rPr lang="zh-CN" altLang="en-US" smtClean="0"/>
            </a:fld>
            <a:endParaRPr lang="zh-CN" altLang="en-US"/>
          </a:p>
        </p:txBody>
      </p:sp>
      <p:sp>
        <p:nvSpPr>
          <p:cNvPr id="8" name="图片占位符 7"/>
          <p:cNvSpPr>
            <a:spLocks noGrp="1"/>
          </p:cNvSpPr>
          <p:nvPr>
            <p:ph type="pic" sz="quarter" idx="13"/>
          </p:nvPr>
        </p:nvSpPr>
        <p:spPr>
          <a:xfrm>
            <a:off x="1436914" y="1219180"/>
            <a:ext cx="9318172" cy="2733869"/>
          </a:xfrm>
          <a:custGeom>
            <a:avLst/>
            <a:gdLst>
              <a:gd name="connsiteX0" fmla="*/ 0 w 9318172"/>
              <a:gd name="connsiteY0" fmla="*/ 0 h 2733869"/>
              <a:gd name="connsiteX1" fmla="*/ 9318172 w 9318172"/>
              <a:gd name="connsiteY1" fmla="*/ 0 h 2733869"/>
              <a:gd name="connsiteX2" fmla="*/ 9318172 w 9318172"/>
              <a:gd name="connsiteY2" fmla="*/ 2733869 h 2733869"/>
              <a:gd name="connsiteX3" fmla="*/ 0 w 9318172"/>
              <a:gd name="connsiteY3" fmla="*/ 2733869 h 2733869"/>
            </a:gdLst>
            <a:ahLst/>
            <a:cxnLst>
              <a:cxn ang="0">
                <a:pos x="connsiteX0" y="connsiteY0"/>
              </a:cxn>
              <a:cxn ang="0">
                <a:pos x="connsiteX1" y="connsiteY1"/>
              </a:cxn>
              <a:cxn ang="0">
                <a:pos x="connsiteX2" y="connsiteY2"/>
              </a:cxn>
              <a:cxn ang="0">
                <a:pos x="connsiteX3" y="connsiteY3"/>
              </a:cxn>
            </a:cxnLst>
            <a:rect l="l" t="t" r="r" b="b"/>
            <a:pathLst>
              <a:path w="9318172" h="2733869">
                <a:moveTo>
                  <a:pt x="0" y="0"/>
                </a:moveTo>
                <a:lnTo>
                  <a:pt x="9318172" y="0"/>
                </a:lnTo>
                <a:lnTo>
                  <a:pt x="9318172" y="2733869"/>
                </a:lnTo>
                <a:lnTo>
                  <a:pt x="0" y="2733869"/>
                </a:lnTo>
                <a:close/>
              </a:path>
            </a:pathLst>
          </a:custGeom>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7" name="图片占位符 6"/>
          <p:cNvSpPr>
            <a:spLocks noGrp="1"/>
          </p:cNvSpPr>
          <p:nvPr>
            <p:ph type="pic" sz="quarter" idx="13"/>
          </p:nvPr>
        </p:nvSpPr>
        <p:spPr>
          <a:xfrm>
            <a:off x="1074420" y="1264899"/>
            <a:ext cx="10043160" cy="3291840"/>
          </a:xfrm>
          <a:custGeom>
            <a:avLst/>
            <a:gdLst>
              <a:gd name="connsiteX0" fmla="*/ 0 w 10043160"/>
              <a:gd name="connsiteY0" fmla="*/ 0 h 3291840"/>
              <a:gd name="connsiteX1" fmla="*/ 10043160 w 10043160"/>
              <a:gd name="connsiteY1" fmla="*/ 0 h 3291840"/>
              <a:gd name="connsiteX2" fmla="*/ 10043160 w 10043160"/>
              <a:gd name="connsiteY2" fmla="*/ 3291840 h 3291840"/>
              <a:gd name="connsiteX3" fmla="*/ 0 w 10043160"/>
              <a:gd name="connsiteY3" fmla="*/ 3291840 h 3291840"/>
            </a:gdLst>
            <a:ahLst/>
            <a:cxnLst>
              <a:cxn ang="0">
                <a:pos x="connsiteX0" y="connsiteY0"/>
              </a:cxn>
              <a:cxn ang="0">
                <a:pos x="connsiteX1" y="connsiteY1"/>
              </a:cxn>
              <a:cxn ang="0">
                <a:pos x="connsiteX2" y="connsiteY2"/>
              </a:cxn>
              <a:cxn ang="0">
                <a:pos x="connsiteX3" y="connsiteY3"/>
              </a:cxn>
            </a:cxnLst>
            <a:rect l="l" t="t" r="r" b="b"/>
            <a:pathLst>
              <a:path w="10043160" h="3291840">
                <a:moveTo>
                  <a:pt x="0" y="0"/>
                </a:moveTo>
                <a:lnTo>
                  <a:pt x="10043160" y="0"/>
                </a:lnTo>
                <a:lnTo>
                  <a:pt x="10043160" y="3291840"/>
                </a:lnTo>
                <a:lnTo>
                  <a:pt x="0" y="3291840"/>
                </a:lnTo>
                <a:close/>
              </a:path>
            </a:pathLst>
          </a:custGeom>
        </p:spPr>
        <p:txBody>
          <a:bodyPr wrap="square">
            <a:noAutofit/>
          </a:bodyPr>
          <a:lstStyle/>
          <a:p>
            <a:endParaRPr lang="zh-CN" altLang="en-US"/>
          </a:p>
        </p:txBody>
      </p:sp>
      <p:sp>
        <p:nvSpPr>
          <p:cNvPr id="2" name="日期占位符 1"/>
          <p:cNvSpPr>
            <a:spLocks noGrp="1"/>
          </p:cNvSpPr>
          <p:nvPr>
            <p:ph type="dt" sz="half" idx="10"/>
          </p:nvPr>
        </p:nvSpPr>
        <p:spPr/>
        <p:txBody>
          <a:bodyPr/>
          <a:lstStyle/>
          <a:p>
            <a:fld id="{6B068AD6-991E-4CB2-9F71-FF34A9581EB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F401A1-1C77-4EB4-B436-6073D82DDA0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10" name="图片占位符 9"/>
          <p:cNvSpPr>
            <a:spLocks noGrp="1"/>
          </p:cNvSpPr>
          <p:nvPr>
            <p:ph type="pic" sz="quarter" idx="14"/>
          </p:nvPr>
        </p:nvSpPr>
        <p:spPr>
          <a:xfrm>
            <a:off x="838200" y="3332480"/>
            <a:ext cx="5039361" cy="2824480"/>
          </a:xfrm>
          <a:custGeom>
            <a:avLst/>
            <a:gdLst>
              <a:gd name="connsiteX0" fmla="*/ 0 w 5039361"/>
              <a:gd name="connsiteY0" fmla="*/ 0 h 2824480"/>
              <a:gd name="connsiteX1" fmla="*/ 5039361 w 5039361"/>
              <a:gd name="connsiteY1" fmla="*/ 0 h 2824480"/>
              <a:gd name="connsiteX2" fmla="*/ 5039361 w 5039361"/>
              <a:gd name="connsiteY2" fmla="*/ 2824480 h 2824480"/>
              <a:gd name="connsiteX3" fmla="*/ 0 w 5039361"/>
              <a:gd name="connsiteY3" fmla="*/ 2824480 h 2824480"/>
            </a:gdLst>
            <a:ahLst/>
            <a:cxnLst>
              <a:cxn ang="0">
                <a:pos x="connsiteX0" y="connsiteY0"/>
              </a:cxn>
              <a:cxn ang="0">
                <a:pos x="connsiteX1" y="connsiteY1"/>
              </a:cxn>
              <a:cxn ang="0">
                <a:pos x="connsiteX2" y="connsiteY2"/>
              </a:cxn>
              <a:cxn ang="0">
                <a:pos x="connsiteX3" y="connsiteY3"/>
              </a:cxn>
            </a:cxnLst>
            <a:rect l="l" t="t" r="r" b="b"/>
            <a:pathLst>
              <a:path w="5039361" h="2824480">
                <a:moveTo>
                  <a:pt x="0" y="0"/>
                </a:moveTo>
                <a:lnTo>
                  <a:pt x="5039361" y="0"/>
                </a:lnTo>
                <a:lnTo>
                  <a:pt x="5039361" y="2824480"/>
                </a:lnTo>
                <a:lnTo>
                  <a:pt x="0" y="2824480"/>
                </a:lnTo>
                <a:close/>
              </a:path>
            </a:pathLst>
          </a:custGeom>
        </p:spPr>
        <p:txBody>
          <a:bodyPr wrap="square">
            <a:noAutofit/>
          </a:bodyPr>
          <a:lstStyle/>
          <a:p>
            <a:endParaRPr lang="zh-CN" altLang="en-US"/>
          </a:p>
        </p:txBody>
      </p:sp>
      <p:sp>
        <p:nvSpPr>
          <p:cNvPr id="2" name="日期占位符 1"/>
          <p:cNvSpPr>
            <a:spLocks noGrp="1"/>
          </p:cNvSpPr>
          <p:nvPr>
            <p:ph type="dt" sz="half" idx="10"/>
          </p:nvPr>
        </p:nvSpPr>
        <p:spPr/>
        <p:txBody>
          <a:bodyPr/>
          <a:lstStyle/>
          <a:p>
            <a:fld id="{6B068AD6-991E-4CB2-9F71-FF34A9581EB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F401A1-1C77-4EB4-B436-6073D82DDA0D}" type="slidenum">
              <a:rPr lang="zh-CN" altLang="en-US" smtClean="0"/>
            </a:fld>
            <a:endParaRPr lang="zh-CN" altLang="en-US"/>
          </a:p>
        </p:txBody>
      </p:sp>
      <p:sp>
        <p:nvSpPr>
          <p:cNvPr id="11" name="图片占位符 10"/>
          <p:cNvSpPr>
            <a:spLocks noGrp="1"/>
          </p:cNvSpPr>
          <p:nvPr>
            <p:ph type="pic" sz="quarter" idx="13"/>
          </p:nvPr>
        </p:nvSpPr>
        <p:spPr>
          <a:xfrm>
            <a:off x="6314440" y="3332480"/>
            <a:ext cx="5039360" cy="2824480"/>
          </a:xfrm>
          <a:custGeom>
            <a:avLst/>
            <a:gdLst>
              <a:gd name="connsiteX0" fmla="*/ 0 w 5039360"/>
              <a:gd name="connsiteY0" fmla="*/ 0 h 2824480"/>
              <a:gd name="connsiteX1" fmla="*/ 5039360 w 5039360"/>
              <a:gd name="connsiteY1" fmla="*/ 0 h 2824480"/>
              <a:gd name="connsiteX2" fmla="*/ 5039360 w 5039360"/>
              <a:gd name="connsiteY2" fmla="*/ 2824480 h 2824480"/>
              <a:gd name="connsiteX3" fmla="*/ 0 w 5039360"/>
              <a:gd name="connsiteY3" fmla="*/ 2824480 h 2824480"/>
            </a:gdLst>
            <a:ahLst/>
            <a:cxnLst>
              <a:cxn ang="0">
                <a:pos x="connsiteX0" y="connsiteY0"/>
              </a:cxn>
              <a:cxn ang="0">
                <a:pos x="connsiteX1" y="connsiteY1"/>
              </a:cxn>
              <a:cxn ang="0">
                <a:pos x="connsiteX2" y="connsiteY2"/>
              </a:cxn>
              <a:cxn ang="0">
                <a:pos x="connsiteX3" y="connsiteY3"/>
              </a:cxn>
            </a:cxnLst>
            <a:rect l="l" t="t" r="r" b="b"/>
            <a:pathLst>
              <a:path w="5039360" h="2824480">
                <a:moveTo>
                  <a:pt x="0" y="0"/>
                </a:moveTo>
                <a:lnTo>
                  <a:pt x="5039360" y="0"/>
                </a:lnTo>
                <a:lnTo>
                  <a:pt x="5039360" y="2824480"/>
                </a:lnTo>
                <a:lnTo>
                  <a:pt x="0" y="2824480"/>
                </a:lnTo>
                <a:close/>
              </a:path>
            </a:pathLst>
          </a:custGeom>
        </p:spPr>
        <p:txBody>
          <a:bodyPr wrap="square">
            <a:noAutofit/>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068AD6-991E-4CB2-9F71-FF34A9581EB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F401A1-1C77-4EB4-B436-6073D82DDA0D}" type="slidenum">
              <a:rPr lang="zh-CN" altLang="en-US" smtClean="0"/>
            </a:fld>
            <a:endParaRPr lang="zh-CN" altLang="en-US"/>
          </a:p>
        </p:txBody>
      </p:sp>
      <p:sp>
        <p:nvSpPr>
          <p:cNvPr id="8" name="图片占位符 7"/>
          <p:cNvSpPr>
            <a:spLocks noGrp="1"/>
          </p:cNvSpPr>
          <p:nvPr>
            <p:ph type="pic" sz="quarter" idx="13"/>
          </p:nvPr>
        </p:nvSpPr>
        <p:spPr>
          <a:xfrm>
            <a:off x="1334729" y="983624"/>
            <a:ext cx="3200400" cy="4890752"/>
          </a:xfrm>
          <a:custGeom>
            <a:avLst/>
            <a:gdLst>
              <a:gd name="connsiteX0" fmla="*/ 0 w 3200400"/>
              <a:gd name="connsiteY0" fmla="*/ 0 h 4890752"/>
              <a:gd name="connsiteX1" fmla="*/ 3200400 w 3200400"/>
              <a:gd name="connsiteY1" fmla="*/ 0 h 4890752"/>
              <a:gd name="connsiteX2" fmla="*/ 3200400 w 3200400"/>
              <a:gd name="connsiteY2" fmla="*/ 4890752 h 4890752"/>
              <a:gd name="connsiteX3" fmla="*/ 0 w 3200400"/>
              <a:gd name="connsiteY3" fmla="*/ 4890752 h 4890752"/>
            </a:gdLst>
            <a:ahLst/>
            <a:cxnLst>
              <a:cxn ang="0">
                <a:pos x="connsiteX0" y="connsiteY0"/>
              </a:cxn>
              <a:cxn ang="0">
                <a:pos x="connsiteX1" y="connsiteY1"/>
              </a:cxn>
              <a:cxn ang="0">
                <a:pos x="connsiteX2" y="connsiteY2"/>
              </a:cxn>
              <a:cxn ang="0">
                <a:pos x="connsiteX3" y="connsiteY3"/>
              </a:cxn>
            </a:cxnLst>
            <a:rect l="l" t="t" r="r" b="b"/>
            <a:pathLst>
              <a:path w="3200400" h="4890752">
                <a:moveTo>
                  <a:pt x="0" y="0"/>
                </a:moveTo>
                <a:lnTo>
                  <a:pt x="3200400" y="0"/>
                </a:lnTo>
                <a:lnTo>
                  <a:pt x="3200400" y="4890752"/>
                </a:lnTo>
                <a:lnTo>
                  <a:pt x="0" y="4890752"/>
                </a:lnTo>
                <a:close/>
              </a:path>
            </a:pathLst>
          </a:custGeom>
        </p:spPr>
        <p:txBody>
          <a:bodyPr wrap="square">
            <a:noAutofit/>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6_空白">
    <p:spTree>
      <p:nvGrpSpPr>
        <p:cNvPr id="1" name=""/>
        <p:cNvGrpSpPr/>
        <p:nvPr/>
      </p:nvGrpSpPr>
      <p:grpSpPr>
        <a:xfrm>
          <a:off x="0" y="0"/>
          <a:ext cx="0" cy="0"/>
          <a:chOff x="0" y="0"/>
          <a:chExt cx="0" cy="0"/>
        </a:xfrm>
      </p:grpSpPr>
      <p:sp>
        <p:nvSpPr>
          <p:cNvPr id="12" name="图片占位符 11"/>
          <p:cNvSpPr>
            <a:spLocks noGrp="1"/>
          </p:cNvSpPr>
          <p:nvPr>
            <p:ph type="pic" sz="quarter" idx="13"/>
          </p:nvPr>
        </p:nvSpPr>
        <p:spPr>
          <a:xfrm>
            <a:off x="0" y="0"/>
            <a:ext cx="6096000" cy="6857999"/>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p:spPr>
        <p:txBody>
          <a:bodyPr wrap="square">
            <a:noAutofit/>
          </a:bodyPr>
          <a:lstStyle/>
          <a:p>
            <a:endParaRPr lang="zh-CN" altLang="en-US"/>
          </a:p>
        </p:txBody>
      </p:sp>
      <p:sp>
        <p:nvSpPr>
          <p:cNvPr id="2" name="日期占位符 1"/>
          <p:cNvSpPr>
            <a:spLocks noGrp="1"/>
          </p:cNvSpPr>
          <p:nvPr>
            <p:ph type="dt" sz="half" idx="10"/>
          </p:nvPr>
        </p:nvSpPr>
        <p:spPr/>
        <p:txBody>
          <a:bodyPr/>
          <a:lstStyle/>
          <a:p>
            <a:fld id="{776DD193-0E82-452E-B56E-6B287B0B774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CD9D8B-D15B-4BD8-99F8-A5CAC4FF959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7_空白">
    <p:spTree>
      <p:nvGrpSpPr>
        <p:cNvPr id="1" name=""/>
        <p:cNvGrpSpPr/>
        <p:nvPr/>
      </p:nvGrpSpPr>
      <p:grpSpPr>
        <a:xfrm>
          <a:off x="0" y="0"/>
          <a:ext cx="0" cy="0"/>
          <a:chOff x="0" y="0"/>
          <a:chExt cx="0" cy="0"/>
        </a:xfrm>
      </p:grpSpPr>
      <p:sp>
        <p:nvSpPr>
          <p:cNvPr id="12" name="图片占位符 11"/>
          <p:cNvSpPr>
            <a:spLocks noGrp="1"/>
          </p:cNvSpPr>
          <p:nvPr>
            <p:ph type="pic" sz="quarter" idx="14"/>
          </p:nvPr>
        </p:nvSpPr>
        <p:spPr>
          <a:xfrm>
            <a:off x="0" y="3429001"/>
            <a:ext cx="6096000" cy="3429001"/>
          </a:xfrm>
          <a:custGeom>
            <a:avLst/>
            <a:gdLst>
              <a:gd name="connsiteX0" fmla="*/ 0 w 6096000"/>
              <a:gd name="connsiteY0" fmla="*/ 0 h 3429001"/>
              <a:gd name="connsiteX1" fmla="*/ 6096000 w 6096000"/>
              <a:gd name="connsiteY1" fmla="*/ 0 h 3429001"/>
              <a:gd name="connsiteX2" fmla="*/ 6096000 w 6096000"/>
              <a:gd name="connsiteY2" fmla="*/ 3429001 h 3429001"/>
              <a:gd name="connsiteX3" fmla="*/ 0 w 6096000"/>
              <a:gd name="connsiteY3" fmla="*/ 3429001 h 3429001"/>
            </a:gdLst>
            <a:ahLst/>
            <a:cxnLst>
              <a:cxn ang="0">
                <a:pos x="connsiteX0" y="connsiteY0"/>
              </a:cxn>
              <a:cxn ang="0">
                <a:pos x="connsiteX1" y="connsiteY1"/>
              </a:cxn>
              <a:cxn ang="0">
                <a:pos x="connsiteX2" y="connsiteY2"/>
              </a:cxn>
              <a:cxn ang="0">
                <a:pos x="connsiteX3" y="connsiteY3"/>
              </a:cxn>
            </a:cxnLst>
            <a:rect l="l" t="t" r="r" b="b"/>
            <a:pathLst>
              <a:path w="6096000" h="3429001">
                <a:moveTo>
                  <a:pt x="0" y="0"/>
                </a:moveTo>
                <a:lnTo>
                  <a:pt x="6096000" y="0"/>
                </a:lnTo>
                <a:lnTo>
                  <a:pt x="6096000" y="3429001"/>
                </a:lnTo>
                <a:lnTo>
                  <a:pt x="0" y="3429001"/>
                </a:lnTo>
                <a:close/>
              </a:path>
            </a:pathLst>
          </a:custGeom>
        </p:spPr>
        <p:txBody>
          <a:bodyPr wrap="square">
            <a:noAutofit/>
          </a:bodyPr>
          <a:lstStyle/>
          <a:p>
            <a:endParaRPr lang="zh-CN" altLang="en-US"/>
          </a:p>
        </p:txBody>
      </p:sp>
      <p:sp>
        <p:nvSpPr>
          <p:cNvPr id="11" name="图片占位符 10"/>
          <p:cNvSpPr>
            <a:spLocks noGrp="1"/>
          </p:cNvSpPr>
          <p:nvPr>
            <p:ph type="pic" sz="quarter" idx="13"/>
          </p:nvPr>
        </p:nvSpPr>
        <p:spPr>
          <a:xfrm>
            <a:off x="0" y="1"/>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p:spPr>
        <p:txBody>
          <a:bodyPr wrap="square">
            <a:noAutofit/>
          </a:bodyPr>
          <a:lstStyle/>
          <a:p>
            <a:endParaRPr lang="zh-CN" altLang="en-US"/>
          </a:p>
        </p:txBody>
      </p:sp>
      <p:sp>
        <p:nvSpPr>
          <p:cNvPr id="2" name="日期占位符 1"/>
          <p:cNvSpPr>
            <a:spLocks noGrp="1"/>
          </p:cNvSpPr>
          <p:nvPr>
            <p:ph type="dt" sz="half" idx="10"/>
          </p:nvPr>
        </p:nvSpPr>
        <p:spPr/>
        <p:txBody>
          <a:bodyPr/>
          <a:lstStyle/>
          <a:p>
            <a:fld id="{776DD193-0E82-452E-B56E-6B287B0B774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CD9D8B-D15B-4BD8-99F8-A5CAC4FF959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68AD6-991E-4CB2-9F71-FF34A9581EB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F401A1-1C77-4EB4-B436-6073D82DDA0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682240" y="3253105"/>
            <a:ext cx="9330690" cy="2566035"/>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ross 9"/>
          <p:cNvSpPr/>
          <p:nvPr/>
        </p:nvSpPr>
        <p:spPr>
          <a:xfrm>
            <a:off x="11207024" y="204058"/>
            <a:ext cx="537032" cy="537032"/>
          </a:xfrm>
          <a:prstGeom prst="plus">
            <a:avLst>
              <a:gd name="adj" fmla="val 406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nvSpPr>
        <p:spPr>
          <a:xfrm>
            <a:off x="2775585" y="3374390"/>
            <a:ext cx="9416415" cy="1568450"/>
          </a:xfrm>
          <a:prstGeom prst="rect">
            <a:avLst/>
          </a:prstGeom>
          <a:noFill/>
        </p:spPr>
        <p:txBody>
          <a:bodyPr wrap="square" rtlCol="0">
            <a:spAutoFit/>
          </a:bodyPr>
          <a:lstStyle/>
          <a:p>
            <a:pPr algn="ctr"/>
            <a:r>
              <a:rPr lang="en-US" altLang="zh-CN" sz="4800" dirty="0" smtClean="0">
                <a:solidFill>
                  <a:schemeClr val="accent1"/>
                </a:solidFill>
                <a:latin typeface="+mj-ea"/>
                <a:ea typeface="+mj-ea"/>
              </a:rPr>
              <a:t>Large Language Models to Adversarial Attacks</a:t>
            </a:r>
            <a:endParaRPr lang="en-US" altLang="zh-CN" sz="4800" dirty="0" smtClean="0">
              <a:solidFill>
                <a:schemeClr val="accent1"/>
              </a:solidFill>
              <a:latin typeface="+mj-ea"/>
              <a:ea typeface="+mj-ea"/>
            </a:endParaRPr>
          </a:p>
        </p:txBody>
      </p:sp>
      <p:cxnSp>
        <p:nvCxnSpPr>
          <p:cNvPr id="7" name="直接连接符 6"/>
          <p:cNvCxnSpPr/>
          <p:nvPr/>
        </p:nvCxnSpPr>
        <p:spPr>
          <a:xfrm>
            <a:off x="7901762" y="2136316"/>
            <a:ext cx="72536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223760" y="5064125"/>
            <a:ext cx="4699635" cy="583565"/>
          </a:xfrm>
          <a:prstGeom prst="rect">
            <a:avLst/>
          </a:prstGeom>
          <a:noFill/>
        </p:spPr>
        <p:txBody>
          <a:bodyPr wrap="square" rtlCol="0">
            <a:spAutoFit/>
          </a:bodyPr>
          <a:lstStyle/>
          <a:p>
            <a:r>
              <a:rPr lang="zh-CN" altLang="en-US" sz="3200" b="1" dirty="0">
                <a:solidFill>
                  <a:schemeClr val="accent1"/>
                </a:solidFill>
                <a:latin typeface="+mj-ea"/>
                <a:ea typeface="+mj-ea"/>
              </a:rPr>
              <a:t>北京航空航天大学</a:t>
            </a:r>
            <a:r>
              <a:rPr lang="en-US" altLang="zh-CN" sz="3200" b="1" dirty="0">
                <a:solidFill>
                  <a:schemeClr val="accent1"/>
                </a:solidFill>
                <a:latin typeface="+mj-ea"/>
                <a:ea typeface="+mj-ea"/>
              </a:rPr>
              <a:t> </a:t>
            </a:r>
            <a:r>
              <a:rPr lang="zh-CN" altLang="en-US" sz="3200" b="1" dirty="0">
                <a:solidFill>
                  <a:schemeClr val="accent1"/>
                </a:solidFill>
                <a:latin typeface="+mj-ea"/>
                <a:ea typeface="+mj-ea"/>
              </a:rPr>
              <a:t>王昊</a:t>
            </a:r>
            <a:endParaRPr lang="zh-CN" altLang="en-US" sz="3200" b="1" dirty="0">
              <a:solidFill>
                <a:schemeClr val="accent1"/>
              </a:solidFill>
              <a:latin typeface="+mj-ea"/>
              <a:ea typeface="+mj-ea"/>
            </a:endParaRPr>
          </a:p>
        </p:txBody>
      </p:sp>
      <p:pic>
        <p:nvPicPr>
          <p:cNvPr id="3" name="图片 2" descr="logo"/>
          <p:cNvPicPr>
            <a:picLocks noChangeAspect="1"/>
          </p:cNvPicPr>
          <p:nvPr/>
        </p:nvPicPr>
        <p:blipFill>
          <a:blip r:embed="rId2"/>
          <a:srcRect r="25363"/>
          <a:stretch>
            <a:fillRect/>
          </a:stretch>
        </p:blipFill>
        <p:spPr>
          <a:xfrm>
            <a:off x="7992110" y="5915025"/>
            <a:ext cx="3163570" cy="9429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155700" y="1695450"/>
            <a:ext cx="9880600" cy="3467100"/>
          </a:xfrm>
          <a:prstGeom prst="rect">
            <a:avLst/>
          </a:prstGeom>
        </p:spPr>
      </p:pic>
      <p:pic>
        <p:nvPicPr>
          <p:cNvPr id="4" name="图片 3"/>
          <p:cNvPicPr>
            <a:picLocks noChangeAspect="1"/>
          </p:cNvPicPr>
          <p:nvPr/>
        </p:nvPicPr>
        <p:blipFill>
          <a:blip r:embed="rId2"/>
          <a:stretch>
            <a:fillRect/>
          </a:stretch>
        </p:blipFill>
        <p:spPr>
          <a:xfrm>
            <a:off x="1212850" y="342900"/>
            <a:ext cx="9766300" cy="6172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85800" y="1112520"/>
            <a:ext cx="7132320" cy="463296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1" name="组合 10"/>
          <p:cNvGrpSpPr/>
          <p:nvPr/>
        </p:nvGrpSpPr>
        <p:grpSpPr>
          <a:xfrm>
            <a:off x="755036" y="2575703"/>
            <a:ext cx="6993255" cy="1849822"/>
            <a:chOff x="1206393" y="2243167"/>
            <a:chExt cx="6993255" cy="1849822"/>
          </a:xfrm>
        </p:grpSpPr>
        <p:sp>
          <p:nvSpPr>
            <p:cNvPr id="12" name="文本框 11"/>
            <p:cNvSpPr txBox="1"/>
            <p:nvPr/>
          </p:nvSpPr>
          <p:spPr>
            <a:xfrm>
              <a:off x="1669943" y="3722149"/>
              <a:ext cx="3954124" cy="370840"/>
            </a:xfrm>
            <a:prstGeom prst="rect">
              <a:avLst/>
            </a:prstGeom>
            <a:noFill/>
          </p:spPr>
          <p:txBody>
            <a:bodyPr wrap="square" rtlCol="0">
              <a:spAutoFit/>
            </a:bodyPr>
            <a:lstStyle>
              <a:defPPr>
                <a:defRPr lang="zh-CN"/>
              </a:defPPr>
              <a:lvl1pPr>
                <a:lnSpc>
                  <a:spcPct val="130000"/>
                </a:lnSpc>
                <a:defRPr sz="1400"/>
              </a:lvl1pPr>
            </a:lstStyle>
            <a:p>
              <a:endParaRPr lang="zh-CN" altLang="en-US" dirty="0">
                <a:solidFill>
                  <a:schemeClr val="accent1"/>
                </a:solidFill>
              </a:endParaRPr>
            </a:p>
          </p:txBody>
        </p:sp>
        <p:sp>
          <p:nvSpPr>
            <p:cNvPr id="13" name="文本框 12"/>
            <p:cNvSpPr txBox="1"/>
            <p:nvPr/>
          </p:nvSpPr>
          <p:spPr>
            <a:xfrm>
              <a:off x="1206393" y="2243167"/>
              <a:ext cx="6993255" cy="1291590"/>
            </a:xfrm>
            <a:prstGeom prst="rect">
              <a:avLst/>
            </a:prstGeom>
            <a:noFill/>
          </p:spPr>
          <p:txBody>
            <a:bodyPr wrap="square" rtlCol="0">
              <a:spAutoFit/>
            </a:bodyPr>
            <a:lstStyle>
              <a:defPPr>
                <a:defRPr lang="zh-CN"/>
              </a:defPPr>
              <a:lvl1pPr>
                <a:lnSpc>
                  <a:spcPct val="130000"/>
                </a:lnSpc>
                <a:defRPr sz="1400"/>
              </a:lvl1pPr>
            </a:lstStyle>
            <a:p>
              <a:r>
                <a:rPr lang="zh-CN" altLang="en-US" sz="2000" dirty="0">
                  <a:solidFill>
                    <a:schemeClr val="accent1"/>
                  </a:solidFill>
                  <a:latin typeface="+mj-ea"/>
                  <a:ea typeface="+mj-ea"/>
                </a:rPr>
                <a:t>《</a:t>
              </a:r>
              <a:r>
                <a:rPr lang="en-US" altLang="zh-CN" sz="2000" dirty="0">
                  <a:solidFill>
                    <a:schemeClr val="accent1"/>
                  </a:solidFill>
                  <a:latin typeface="+mj-ea"/>
                  <a:ea typeface="+mj-ea"/>
                </a:rPr>
                <a:t>BASELINE DEFENSES FOR ADVERSARIAL ATTACKS</a:t>
              </a:r>
              <a:endParaRPr lang="en-US" altLang="zh-CN" sz="2000" dirty="0">
                <a:solidFill>
                  <a:schemeClr val="accent1"/>
                </a:solidFill>
                <a:latin typeface="+mj-ea"/>
                <a:ea typeface="+mj-ea"/>
              </a:endParaRPr>
            </a:p>
            <a:p>
              <a:r>
                <a:rPr lang="en-US" altLang="zh-CN" sz="2000" dirty="0">
                  <a:solidFill>
                    <a:schemeClr val="accent1"/>
                  </a:solidFill>
                  <a:latin typeface="+mj-ea"/>
                  <a:ea typeface="+mj-ea"/>
                </a:rPr>
                <a:t>AGAINST ALIGNED LANGUAGE MODELS</a:t>
              </a:r>
              <a:r>
                <a:rPr lang="zh-CN" altLang="en-US" sz="2000" dirty="0">
                  <a:solidFill>
                    <a:schemeClr val="accent1"/>
                  </a:solidFill>
                  <a:latin typeface="+mj-ea"/>
                  <a:ea typeface="+mj-ea"/>
                </a:rPr>
                <a:t>》</a:t>
              </a:r>
              <a:endParaRPr lang="zh-CN" altLang="en-US" sz="2000" dirty="0">
                <a:solidFill>
                  <a:schemeClr val="accent1"/>
                </a:solidFill>
                <a:latin typeface="+mj-ea"/>
                <a:ea typeface="+mj-ea"/>
              </a:endParaRPr>
            </a:p>
            <a:p>
              <a:pPr algn="r"/>
              <a:r>
                <a:rPr lang="zh-CN" altLang="en-US" sz="2000" dirty="0">
                  <a:solidFill>
                    <a:schemeClr val="accent1"/>
                  </a:solidFill>
                  <a:latin typeface="+mj-ea"/>
                  <a:ea typeface="+mj-ea"/>
                </a:rPr>
                <a:t>University of Maryland</a:t>
              </a:r>
              <a:endParaRPr lang="zh-CN" altLang="en-US" sz="2000" dirty="0">
                <a:solidFill>
                  <a:schemeClr val="accent1"/>
                </a:solidFill>
                <a:latin typeface="+mj-ea"/>
                <a:ea typeface="+mj-ea"/>
              </a:endParaRPr>
            </a:p>
          </p:txBody>
        </p:sp>
      </p:grpSp>
      <p:pic>
        <p:nvPicPr>
          <p:cNvPr id="17" name="图片占位符 16" descr="C:\Users\DELL\Pictures\北京航空航天大学\113680036F7FDB0F75DD0FE7247_8E5CB737_740A3.jpg113680036F7FDB0F75DD0FE7247_8E5CB737_740A3"/>
          <p:cNvPicPr>
            <a:picLocks noGrp="1" noChangeAspect="1"/>
          </p:cNvPicPr>
          <p:nvPr>
            <p:ph type="pic" sz="quarter" idx="13"/>
          </p:nvPr>
        </p:nvPicPr>
        <p:blipFill>
          <a:blip r:embed="rId1"/>
          <a:srcRect/>
          <a:stretch>
            <a:fillRect/>
          </a:stretch>
        </p:blipFill>
        <p:spPr>
          <a:xfrm>
            <a:off x="8336598" y="1112520"/>
            <a:ext cx="3088005" cy="4632960"/>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p:nvPr/>
        </p:nvSpPr>
        <p:spPr bwMode="auto">
          <a:xfrm>
            <a:off x="545465" y="2220595"/>
            <a:ext cx="3074035" cy="3833495"/>
          </a:xfrm>
          <a:prstGeom prst="rect">
            <a:avLst/>
          </a:prstGeom>
          <a:noFill/>
          <a:ln>
            <a:solidFill>
              <a:schemeClr val="accent3"/>
            </a:solidFill>
          </a:ln>
        </p:spPr>
        <p:txBody>
          <a:bodyPr lIns="0" tIns="0" rIns="0" bIns="0"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nvSpPr>
        <p:spPr>
          <a:xfrm>
            <a:off x="3857625" y="445770"/>
            <a:ext cx="4476115" cy="829945"/>
          </a:xfrm>
          <a:prstGeom prst="rect">
            <a:avLst/>
          </a:prstGeom>
          <a:noFill/>
        </p:spPr>
        <p:txBody>
          <a:bodyPr wrap="square" rtlCol="0">
            <a:spAutoFit/>
          </a:bodyPr>
          <a:lstStyle/>
          <a:p>
            <a:pPr algn="ctr">
              <a:lnSpc>
                <a:spcPct val="120000"/>
              </a:lnSpc>
            </a:pPr>
            <a:r>
              <a:rPr lang="zh-CN" altLang="en-US" sz="4000" b="1" dirty="0">
                <a:solidFill>
                  <a:schemeClr val="accent1"/>
                </a:solidFill>
                <a:latin typeface="+mj-lt"/>
              </a:rPr>
              <a:t>研究背景</a:t>
            </a:r>
            <a:endParaRPr lang="en-US" altLang="zh-CN" sz="4000" b="1" dirty="0">
              <a:solidFill>
                <a:schemeClr val="accent1"/>
              </a:solidFill>
              <a:latin typeface="+mj-lt"/>
            </a:endParaRPr>
          </a:p>
        </p:txBody>
      </p:sp>
      <p:sp>
        <p:nvSpPr>
          <p:cNvPr id="11" name="Shape 3660"/>
          <p:cNvSpPr/>
          <p:nvPr/>
        </p:nvSpPr>
        <p:spPr>
          <a:xfrm>
            <a:off x="904240" y="2697480"/>
            <a:ext cx="334010" cy="280670"/>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tx1"/>
          </a:solidFill>
          <a:ln w="12700">
            <a:miter lim="400000"/>
          </a:ln>
        </p:spPr>
        <p:txBody>
          <a:bodyPr lIns="38100" tIns="38100" rIns="38100" bIns="38100" anchor="ctr"/>
          <a:lstStyle/>
          <a:p>
            <a:endParaRPr>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Shape 3662"/>
          <p:cNvSpPr/>
          <p:nvPr/>
        </p:nvSpPr>
        <p:spPr>
          <a:xfrm>
            <a:off x="4921539" y="2697692"/>
            <a:ext cx="280580" cy="255086"/>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5"/>
                  <a:pt x="7855" y="13499"/>
                </a:cubicBezTo>
                <a:cubicBezTo>
                  <a:pt x="7855" y="12605"/>
                  <a:pt x="7195" y="11879"/>
                  <a:pt x="6382" y="11879"/>
                </a:cubicBezTo>
                <a:cubicBezTo>
                  <a:pt x="5568" y="11879"/>
                  <a:pt x="4909" y="12605"/>
                  <a:pt x="4909" y="13499"/>
                </a:cubicBezTo>
                <a:cubicBezTo>
                  <a:pt x="4909" y="14395"/>
                  <a:pt x="5568" y="15119"/>
                  <a:pt x="6382" y="15119"/>
                </a:cubicBezTo>
                <a:moveTo>
                  <a:pt x="2455" y="3240"/>
                </a:moveTo>
                <a:cubicBezTo>
                  <a:pt x="2725" y="3240"/>
                  <a:pt x="2945" y="2998"/>
                  <a:pt x="2945" y="2700"/>
                </a:cubicBezTo>
                <a:cubicBezTo>
                  <a:pt x="2945" y="2402"/>
                  <a:pt x="2725" y="2160"/>
                  <a:pt x="2455" y="2160"/>
                </a:cubicBezTo>
                <a:cubicBezTo>
                  <a:pt x="2184" y="2160"/>
                  <a:pt x="1964" y="2402"/>
                  <a:pt x="1964" y="2700"/>
                </a:cubicBezTo>
                <a:cubicBezTo>
                  <a:pt x="1964" y="2998"/>
                  <a:pt x="2184" y="3240"/>
                  <a:pt x="2455" y="3240"/>
                </a:cubicBezTo>
                <a:moveTo>
                  <a:pt x="3927" y="8100"/>
                </a:moveTo>
                <a:cubicBezTo>
                  <a:pt x="3927" y="6609"/>
                  <a:pt x="5026" y="5400"/>
                  <a:pt x="6382" y="5400"/>
                </a:cubicBezTo>
                <a:cubicBezTo>
                  <a:pt x="7738" y="5400"/>
                  <a:pt x="8836" y="6609"/>
                  <a:pt x="8836" y="8100"/>
                </a:cubicBezTo>
                <a:lnTo>
                  <a:pt x="8836" y="13499"/>
                </a:lnTo>
                <a:cubicBezTo>
                  <a:pt x="8836" y="14991"/>
                  <a:pt x="7738" y="16199"/>
                  <a:pt x="6382" y="16199"/>
                </a:cubicBezTo>
                <a:cubicBezTo>
                  <a:pt x="5026" y="16199"/>
                  <a:pt x="3927" y="14991"/>
                  <a:pt x="3927" y="13499"/>
                </a:cubicBezTo>
                <a:cubicBezTo>
                  <a:pt x="3927" y="13499"/>
                  <a:pt x="3927" y="8100"/>
                  <a:pt x="3927" y="8100"/>
                </a:cubicBezTo>
                <a:close/>
                <a:moveTo>
                  <a:pt x="2945" y="13499"/>
                </a:moveTo>
                <a:cubicBezTo>
                  <a:pt x="2945" y="15588"/>
                  <a:pt x="4484" y="17279"/>
                  <a:pt x="6382" y="17279"/>
                </a:cubicBezTo>
                <a:cubicBezTo>
                  <a:pt x="8280" y="17279"/>
                  <a:pt x="9818" y="15588"/>
                  <a:pt x="9818" y="13499"/>
                </a:cubicBezTo>
                <a:lnTo>
                  <a:pt x="9818" y="8100"/>
                </a:lnTo>
                <a:cubicBezTo>
                  <a:pt x="9818" y="6012"/>
                  <a:pt x="8280" y="4320"/>
                  <a:pt x="6382" y="4320"/>
                </a:cubicBezTo>
                <a:cubicBezTo>
                  <a:pt x="4484" y="4320"/>
                  <a:pt x="2945" y="6012"/>
                  <a:pt x="2945" y="8100"/>
                </a:cubicBezTo>
                <a:cubicBezTo>
                  <a:pt x="2945" y="8100"/>
                  <a:pt x="2945" y="13499"/>
                  <a:pt x="2945" y="13499"/>
                </a:cubicBezTo>
                <a:close/>
                <a:moveTo>
                  <a:pt x="2455" y="19439"/>
                </a:moveTo>
                <a:cubicBezTo>
                  <a:pt x="2725" y="19439"/>
                  <a:pt x="2945" y="19198"/>
                  <a:pt x="2945" y="18899"/>
                </a:cubicBezTo>
                <a:cubicBezTo>
                  <a:pt x="2945" y="18602"/>
                  <a:pt x="2725" y="18359"/>
                  <a:pt x="2455" y="18359"/>
                </a:cubicBezTo>
                <a:cubicBezTo>
                  <a:pt x="2184" y="18359"/>
                  <a:pt x="1964" y="18602"/>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8"/>
                  <a:pt x="19636" y="2700"/>
                </a:cubicBezTo>
                <a:cubicBezTo>
                  <a:pt x="19636" y="2402"/>
                  <a:pt x="19416" y="2160"/>
                  <a:pt x="19145" y="2160"/>
                </a:cubicBezTo>
                <a:cubicBezTo>
                  <a:pt x="18875" y="2160"/>
                  <a:pt x="18655" y="2402"/>
                  <a:pt x="18655" y="2700"/>
                </a:cubicBezTo>
                <a:cubicBezTo>
                  <a:pt x="18655" y="2998"/>
                  <a:pt x="18875" y="3240"/>
                  <a:pt x="19145" y="3240"/>
                </a:cubicBezTo>
                <a:moveTo>
                  <a:pt x="12764" y="8100"/>
                </a:moveTo>
                <a:cubicBezTo>
                  <a:pt x="12764" y="6609"/>
                  <a:pt x="13863" y="5400"/>
                  <a:pt x="15218" y="5400"/>
                </a:cubicBezTo>
                <a:cubicBezTo>
                  <a:pt x="16574" y="5400"/>
                  <a:pt x="17673" y="6609"/>
                  <a:pt x="17673" y="8100"/>
                </a:cubicBezTo>
                <a:lnTo>
                  <a:pt x="17673" y="13499"/>
                </a:lnTo>
                <a:cubicBezTo>
                  <a:pt x="17673" y="14991"/>
                  <a:pt x="16574" y="16199"/>
                  <a:pt x="15218" y="16199"/>
                </a:cubicBezTo>
                <a:cubicBezTo>
                  <a:pt x="13863" y="16199"/>
                  <a:pt x="12764" y="14991"/>
                  <a:pt x="12764" y="13499"/>
                </a:cubicBezTo>
                <a:cubicBezTo>
                  <a:pt x="12764" y="13499"/>
                  <a:pt x="12764" y="8100"/>
                  <a:pt x="12764" y="8100"/>
                </a:cubicBezTo>
                <a:close/>
                <a:moveTo>
                  <a:pt x="15218" y="17279"/>
                </a:moveTo>
                <a:cubicBezTo>
                  <a:pt x="17116" y="17279"/>
                  <a:pt x="18655" y="15588"/>
                  <a:pt x="18655" y="13499"/>
                </a:cubicBezTo>
                <a:lnTo>
                  <a:pt x="18655" y="8100"/>
                </a:lnTo>
                <a:cubicBezTo>
                  <a:pt x="18655" y="6012"/>
                  <a:pt x="17116" y="4320"/>
                  <a:pt x="15218" y="4320"/>
                </a:cubicBezTo>
                <a:cubicBezTo>
                  <a:pt x="13320" y="4320"/>
                  <a:pt x="11782" y="6012"/>
                  <a:pt x="11782" y="8100"/>
                </a:cubicBezTo>
                <a:lnTo>
                  <a:pt x="11782" y="13499"/>
                </a:lnTo>
                <a:cubicBezTo>
                  <a:pt x="11782" y="15588"/>
                  <a:pt x="13320" y="17279"/>
                  <a:pt x="15218" y="17279"/>
                </a:cubicBezTo>
                <a:moveTo>
                  <a:pt x="15218" y="9720"/>
                </a:moveTo>
                <a:cubicBezTo>
                  <a:pt x="16032" y="9720"/>
                  <a:pt x="16691" y="8995"/>
                  <a:pt x="16691" y="8100"/>
                </a:cubicBezTo>
                <a:cubicBezTo>
                  <a:pt x="16691" y="7205"/>
                  <a:pt x="16032" y="6480"/>
                  <a:pt x="15218" y="6480"/>
                </a:cubicBezTo>
                <a:cubicBezTo>
                  <a:pt x="14405" y="6480"/>
                  <a:pt x="13745" y="7205"/>
                  <a:pt x="13745" y="8100"/>
                </a:cubicBezTo>
                <a:cubicBezTo>
                  <a:pt x="13745" y="8995"/>
                  <a:pt x="14405" y="9720"/>
                  <a:pt x="15218" y="9720"/>
                </a:cubicBezTo>
                <a:moveTo>
                  <a:pt x="19145" y="18359"/>
                </a:moveTo>
                <a:cubicBezTo>
                  <a:pt x="18875" y="18359"/>
                  <a:pt x="18655" y="18602"/>
                  <a:pt x="18655" y="18899"/>
                </a:cubicBezTo>
                <a:cubicBezTo>
                  <a:pt x="18655" y="19198"/>
                  <a:pt x="18875" y="19439"/>
                  <a:pt x="19145" y="19439"/>
                </a:cubicBezTo>
                <a:cubicBezTo>
                  <a:pt x="19416" y="19439"/>
                  <a:pt x="19636" y="19198"/>
                  <a:pt x="19636" y="18899"/>
                </a:cubicBezTo>
                <a:cubicBezTo>
                  <a:pt x="19636" y="18602"/>
                  <a:pt x="19416" y="18359"/>
                  <a:pt x="19145" y="18359"/>
                </a:cubicBezTo>
              </a:path>
            </a:pathLst>
          </a:custGeom>
          <a:solidFill>
            <a:schemeClr val="tx1"/>
          </a:solidFill>
          <a:ln w="12700">
            <a:miter lim="400000"/>
          </a:ln>
        </p:spPr>
        <p:txBody>
          <a:bodyPr lIns="38100" tIns="38100" rIns="38100" bIns="38100" anchor="ctr"/>
          <a:lstStyle/>
          <a:p>
            <a:endParaRPr>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Shape 3665"/>
          <p:cNvSpPr/>
          <p:nvPr/>
        </p:nvSpPr>
        <p:spPr>
          <a:xfrm>
            <a:off x="8811137" y="2697645"/>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2013"/>
                </a:moveTo>
                <a:cubicBezTo>
                  <a:pt x="20614" y="12014"/>
                  <a:pt x="20611" y="12016"/>
                  <a:pt x="20607" y="12017"/>
                </a:cubicBezTo>
                <a:lnTo>
                  <a:pt x="19602" y="12269"/>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9"/>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5"/>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5"/>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moveTo>
                  <a:pt x="15709" y="10800"/>
                </a:moveTo>
                <a:cubicBezTo>
                  <a:pt x="15709" y="13346"/>
                  <a:pt x="13771" y="15439"/>
                  <a:pt x="11291" y="15685"/>
                </a:cubicBezTo>
                <a:lnTo>
                  <a:pt x="11291" y="12695"/>
                </a:lnTo>
                <a:cubicBezTo>
                  <a:pt x="12137" y="12476"/>
                  <a:pt x="12764" y="11715"/>
                  <a:pt x="12764" y="10800"/>
                </a:cubicBezTo>
                <a:cubicBezTo>
                  <a:pt x="12764" y="10630"/>
                  <a:pt x="12735" y="10467"/>
                  <a:pt x="12694" y="10310"/>
                </a:cubicBezTo>
                <a:lnTo>
                  <a:pt x="15308" y="8857"/>
                </a:lnTo>
                <a:cubicBezTo>
                  <a:pt x="15565" y="9454"/>
                  <a:pt x="15709" y="10110"/>
                  <a:pt x="15709" y="10800"/>
                </a:cubicBezTo>
                <a:moveTo>
                  <a:pt x="9818" y="10800"/>
                </a:moveTo>
                <a:cubicBezTo>
                  <a:pt x="9818" y="10258"/>
                  <a:pt x="10258" y="9818"/>
                  <a:pt x="10800" y="9818"/>
                </a:cubicBezTo>
                <a:cubicBezTo>
                  <a:pt x="11342" y="9818"/>
                  <a:pt x="11782" y="10258"/>
                  <a:pt x="11782" y="10800"/>
                </a:cubicBezTo>
                <a:cubicBezTo>
                  <a:pt x="11782" y="11343"/>
                  <a:pt x="11342" y="11782"/>
                  <a:pt x="10800" y="11782"/>
                </a:cubicBezTo>
                <a:cubicBezTo>
                  <a:pt x="10258" y="11782"/>
                  <a:pt x="9818" y="11343"/>
                  <a:pt x="9818" y="10800"/>
                </a:cubicBezTo>
                <a:moveTo>
                  <a:pt x="10309" y="15685"/>
                </a:moveTo>
                <a:cubicBezTo>
                  <a:pt x="7829" y="15439"/>
                  <a:pt x="5891" y="13346"/>
                  <a:pt x="5891" y="10800"/>
                </a:cubicBezTo>
                <a:cubicBezTo>
                  <a:pt x="5891" y="10110"/>
                  <a:pt x="6035" y="9454"/>
                  <a:pt x="6292" y="8857"/>
                </a:cubicBezTo>
                <a:lnTo>
                  <a:pt x="8906" y="10310"/>
                </a:lnTo>
                <a:cubicBezTo>
                  <a:pt x="8865" y="10467"/>
                  <a:pt x="8836" y="10630"/>
                  <a:pt x="8836" y="10800"/>
                </a:cubicBezTo>
                <a:cubicBezTo>
                  <a:pt x="8836" y="11715"/>
                  <a:pt x="9463" y="12476"/>
                  <a:pt x="10309" y="12695"/>
                </a:cubicBezTo>
                <a:cubicBezTo>
                  <a:pt x="10309" y="12695"/>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tx1"/>
          </a:solidFill>
          <a:ln w="12700">
            <a:miter lim="400000"/>
          </a:ln>
        </p:spPr>
        <p:txBody>
          <a:bodyPr lIns="38100" tIns="38100" rIns="38100" bIns="38100" anchor="ctr"/>
          <a:lstStyle/>
          <a:p>
            <a:endParaRPr>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nvSpPr>
        <p:spPr>
          <a:xfrm>
            <a:off x="715010" y="3007360"/>
            <a:ext cx="2665095" cy="2676525"/>
          </a:xfrm>
          <a:prstGeom prst="rect">
            <a:avLst/>
          </a:prstGeom>
          <a:noFill/>
        </p:spPr>
        <p:txBody>
          <a:bodyPr wrap="square" rtlCol="0">
            <a:spAutoFit/>
          </a:bodyPr>
          <a:lstStyle/>
          <a:p>
            <a:pPr algn="just">
              <a:lnSpc>
                <a:spcPct val="120000"/>
              </a:lnSpc>
            </a:pPr>
            <a:r>
              <a:rPr sz="2000">
                <a:solidFill>
                  <a:schemeClr val="accent1"/>
                </a:solidFill>
              </a:rPr>
              <a:t>随着大型语言模型迅速变得无处不在，了解其安全漏洞变得至关重要。最近的工作表明，文本优化器可以产生绕过审核和对齐的越狱提示。</a:t>
            </a:r>
            <a:endParaRPr sz="2000">
              <a:solidFill>
                <a:schemeClr val="accent1"/>
              </a:solidFill>
            </a:endParaRPr>
          </a:p>
        </p:txBody>
      </p:sp>
      <p:sp>
        <p:nvSpPr>
          <p:cNvPr id="10" name="Rectangle 4"/>
          <p:cNvSpPr/>
          <p:nvPr/>
        </p:nvSpPr>
        <p:spPr bwMode="auto">
          <a:xfrm>
            <a:off x="4558665" y="2220595"/>
            <a:ext cx="3074035" cy="3833495"/>
          </a:xfrm>
          <a:prstGeom prst="rect">
            <a:avLst/>
          </a:prstGeom>
          <a:noFill/>
          <a:ln>
            <a:solidFill>
              <a:schemeClr val="accent3"/>
            </a:solidFill>
          </a:ln>
        </p:spPr>
        <p:txBody>
          <a:bodyPr lIns="0" tIns="0" rIns="0" bIns="0" rtlCol="0" anchor="ctr"/>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nvSpPr>
        <p:spPr>
          <a:xfrm>
            <a:off x="4728210" y="3007360"/>
            <a:ext cx="2665095" cy="3046095"/>
          </a:xfrm>
          <a:prstGeom prst="rect">
            <a:avLst/>
          </a:prstGeom>
          <a:noFill/>
        </p:spPr>
        <p:txBody>
          <a:bodyPr wrap="square" rtlCol="0">
            <a:spAutoFit/>
          </a:bodyPr>
          <a:p>
            <a:pPr algn="just">
              <a:lnSpc>
                <a:spcPct val="120000"/>
              </a:lnSpc>
            </a:pPr>
            <a:r>
              <a:rPr sz="2000">
                <a:solidFill>
                  <a:schemeClr val="accent1"/>
                </a:solidFill>
              </a:rPr>
              <a:t>随着LLM部署在一系列业务应用程序中，出现了更广泛的漏洞。例如，设计不良的客户服务聊天机器人可能被操纵来执行交易，给予，泄露有关用户的受保护信息。</a:t>
            </a:r>
            <a:endParaRPr sz="2000">
              <a:solidFill>
                <a:schemeClr val="accent1"/>
              </a:solidFill>
            </a:endParaRPr>
          </a:p>
        </p:txBody>
      </p:sp>
      <p:sp>
        <p:nvSpPr>
          <p:cNvPr id="17" name="Rectangle 4"/>
          <p:cNvSpPr/>
          <p:nvPr/>
        </p:nvSpPr>
        <p:spPr bwMode="auto">
          <a:xfrm>
            <a:off x="8502015" y="2220595"/>
            <a:ext cx="3074035" cy="3833495"/>
          </a:xfrm>
          <a:prstGeom prst="rect">
            <a:avLst/>
          </a:prstGeom>
          <a:noFill/>
          <a:ln>
            <a:solidFill>
              <a:schemeClr val="accent3"/>
            </a:solidFill>
          </a:ln>
        </p:spPr>
        <p:txBody>
          <a:bodyPr lIns="0" tIns="0" rIns="0" bIns="0"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文本框 18"/>
          <p:cNvSpPr txBox="1"/>
          <p:nvPr/>
        </p:nvSpPr>
        <p:spPr>
          <a:xfrm>
            <a:off x="8671560" y="3007360"/>
            <a:ext cx="2665095" cy="3046095"/>
          </a:xfrm>
          <a:prstGeom prst="rect">
            <a:avLst/>
          </a:prstGeom>
          <a:noFill/>
        </p:spPr>
        <p:txBody>
          <a:bodyPr wrap="square" rtlCol="0">
            <a:spAutoFit/>
          </a:bodyPr>
          <a:lstStyle/>
          <a:p>
            <a:pPr algn="just">
              <a:lnSpc>
                <a:spcPct val="120000"/>
              </a:lnSpc>
            </a:pPr>
            <a:r>
              <a:rPr lang="zh-CN" sz="2000">
                <a:solidFill>
                  <a:schemeClr val="accent1"/>
                </a:solidFill>
              </a:rPr>
              <a:t>研究</a:t>
            </a:r>
            <a:r>
              <a:rPr sz="2000">
                <a:solidFill>
                  <a:schemeClr val="accent1"/>
                </a:solidFill>
              </a:rPr>
              <a:t>对抗性攻击尤其</a:t>
            </a:r>
            <a:r>
              <a:rPr lang="zh-CN" sz="2000">
                <a:solidFill>
                  <a:schemeClr val="accent1"/>
                </a:solidFill>
              </a:rPr>
              <a:t>是</a:t>
            </a:r>
            <a:r>
              <a:rPr sz="2000">
                <a:solidFill>
                  <a:schemeClr val="accent1"/>
                </a:solidFill>
              </a:rPr>
              <a:t>使用优化器在算法上精心制作的攻击</a:t>
            </a:r>
            <a:r>
              <a:rPr lang="zh-CN" sz="2000">
                <a:solidFill>
                  <a:schemeClr val="accent1"/>
                </a:solidFill>
              </a:rPr>
              <a:t>很重要</a:t>
            </a:r>
            <a:r>
              <a:rPr sz="2000">
                <a:solidFill>
                  <a:schemeClr val="accent1"/>
                </a:solidFill>
              </a:rPr>
              <a:t>，因为它们可以自动化</a:t>
            </a:r>
            <a:r>
              <a:rPr lang="zh-CN" sz="2000">
                <a:solidFill>
                  <a:schemeClr val="accent1"/>
                </a:solidFill>
              </a:rPr>
              <a:t>攻击</a:t>
            </a:r>
            <a:r>
              <a:rPr sz="2000">
                <a:solidFill>
                  <a:schemeClr val="accent1"/>
                </a:solidFill>
              </a:rPr>
              <a:t>并且可以轻松绕过基于手工微调数据和RLHF的安全措施。</a:t>
            </a:r>
            <a:endParaRPr sz="2000">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857625" y="290830"/>
            <a:ext cx="4476115" cy="829945"/>
          </a:xfrm>
          <a:prstGeom prst="rect">
            <a:avLst/>
          </a:prstGeom>
          <a:noFill/>
        </p:spPr>
        <p:txBody>
          <a:bodyPr wrap="square" rtlCol="0">
            <a:spAutoFit/>
          </a:bodyPr>
          <a:p>
            <a:pPr algn="ctr">
              <a:lnSpc>
                <a:spcPct val="120000"/>
              </a:lnSpc>
            </a:pPr>
            <a:r>
              <a:rPr lang="zh-CN" altLang="en-US" sz="4000" b="1" dirty="0">
                <a:solidFill>
                  <a:schemeClr val="accent1"/>
                </a:solidFill>
                <a:latin typeface="+mj-lt"/>
              </a:rPr>
              <a:t>研究</a:t>
            </a:r>
            <a:r>
              <a:rPr lang="zh-CN" altLang="en-US" sz="4000" b="1" dirty="0">
                <a:solidFill>
                  <a:schemeClr val="accent1"/>
                </a:solidFill>
                <a:latin typeface="+mj-lt"/>
              </a:rPr>
              <a:t>背景</a:t>
            </a:r>
            <a:endParaRPr lang="zh-CN" altLang="en-US" sz="4000" b="1" dirty="0">
              <a:solidFill>
                <a:schemeClr val="accent1"/>
              </a:solidFill>
              <a:latin typeface="+mj-lt"/>
            </a:endParaRPr>
          </a:p>
        </p:txBody>
      </p:sp>
      <p:sp>
        <p:nvSpPr>
          <p:cNvPr id="3" name="文本框 2"/>
          <p:cNvSpPr txBox="1"/>
          <p:nvPr/>
        </p:nvSpPr>
        <p:spPr>
          <a:xfrm>
            <a:off x="1202055" y="1417955"/>
            <a:ext cx="9787255" cy="4523105"/>
          </a:xfrm>
          <a:prstGeom prst="rect">
            <a:avLst/>
          </a:prstGeom>
          <a:noFill/>
        </p:spPr>
        <p:txBody>
          <a:bodyPr wrap="square" rtlCol="0">
            <a:spAutoFit/>
          </a:bodyPr>
          <a:p>
            <a:pPr algn="l">
              <a:lnSpc>
                <a:spcPct val="120000"/>
              </a:lnSpc>
            </a:pPr>
            <a:r>
              <a:rPr lang="en-US" sz="2000" dirty="0">
                <a:solidFill>
                  <a:schemeClr val="accent1"/>
                </a:solidFill>
              </a:rPr>
              <a:t>    在LLM的上下文中，</a:t>
            </a:r>
            <a:r>
              <a:rPr lang="zh-CN" altLang="en-US" sz="2000" dirty="0">
                <a:solidFill>
                  <a:schemeClr val="accent1"/>
                </a:solidFill>
              </a:rPr>
              <a:t>本文</a:t>
            </a:r>
            <a:r>
              <a:rPr lang="en-US" sz="2000" dirty="0">
                <a:solidFill>
                  <a:schemeClr val="accent1"/>
                </a:solidFill>
              </a:rPr>
              <a:t>建议通过限制模型</a:t>
            </a:r>
            <a:r>
              <a:rPr lang="zh-CN" altLang="en-US" sz="2000" dirty="0">
                <a:solidFill>
                  <a:schemeClr val="accent1"/>
                </a:solidFill>
              </a:rPr>
              <a:t>推理次数</a:t>
            </a:r>
            <a:r>
              <a:rPr lang="en-US" sz="2000" dirty="0">
                <a:solidFill>
                  <a:schemeClr val="accent1"/>
                </a:solidFill>
              </a:rPr>
              <a:t>来限制攻击者的计算预算。现有的攻击，例如GCG，已经比计算机视觉中的攻击贵5-6个数量级。因此，计算预算是实际攻击者的一个主要因素，而能显著增加这一预算的防御是有价值的。此外，如果要以任何实际的方式模拟和研究这种攻击者，则限制攻击者的预算是必要的。 </a:t>
            </a:r>
            <a:endParaRPr lang="en-US" sz="2000" dirty="0">
              <a:solidFill>
                <a:schemeClr val="accent1"/>
              </a:solidFill>
            </a:endParaRPr>
          </a:p>
          <a:p>
            <a:pPr algn="l">
              <a:lnSpc>
                <a:spcPct val="120000"/>
              </a:lnSpc>
            </a:pPr>
            <a:r>
              <a:rPr lang="en-US" sz="2000" dirty="0">
                <a:solidFill>
                  <a:schemeClr val="accent1"/>
                </a:solidFill>
              </a:rPr>
              <a:t>   </a:t>
            </a:r>
            <a:endParaRPr lang="en-US" sz="2000" dirty="0">
              <a:solidFill>
                <a:schemeClr val="accent1"/>
              </a:solidFill>
            </a:endParaRPr>
          </a:p>
          <a:p>
            <a:pPr algn="l">
              <a:lnSpc>
                <a:spcPct val="120000"/>
              </a:lnSpc>
            </a:pPr>
            <a:r>
              <a:rPr lang="en-US" sz="2000" dirty="0">
                <a:solidFill>
                  <a:schemeClr val="accent1"/>
                </a:solidFill>
              </a:rPr>
              <a:t>    以前关于对抗性攻击的工作主要集中在白盒威胁模型上，其中防御的所有部分以及所有子组件和模型都是攻击者完全知道的。在许多情况下，对白盒攻击的鲁棒性要求太高。对于LLM的威胁，我们应该将白盒鲁棒性仅仅视为一个理想的目标，并专注于灰盒鲁棒性，其中防御的关键部分，例如。检测和缓和模型以及语言模型参数对于攻击者是不可访问的。在参数已知的开源模型的情况下，许多模型是不一致的，使得白盒防御场景变得无趣。此外，对开源或泄露的专有模型进行白盒访问的攻击者可以通过微调来更改/删除其对齐，从而使对抗性攻击变得不必要。</a:t>
            </a:r>
            <a:endParaRPr lang="en-US" sz="2000" dirty="0">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488565" y="338455"/>
            <a:ext cx="7213600" cy="829945"/>
          </a:xfrm>
          <a:prstGeom prst="rect">
            <a:avLst/>
          </a:prstGeom>
          <a:noFill/>
        </p:spPr>
        <p:txBody>
          <a:bodyPr wrap="square" rtlCol="0">
            <a:spAutoFit/>
          </a:bodyPr>
          <a:p>
            <a:pPr algn="ctr">
              <a:lnSpc>
                <a:spcPct val="120000"/>
              </a:lnSpc>
            </a:pPr>
            <a:r>
              <a:rPr lang="zh-CN" altLang="en-US" sz="4000" b="1" dirty="0">
                <a:solidFill>
                  <a:schemeClr val="accent1"/>
                </a:solidFill>
                <a:latin typeface="+mj-lt"/>
              </a:rPr>
              <a:t>S</a:t>
            </a:r>
            <a:r>
              <a:rPr lang="en-US" altLang="zh-CN" sz="4000" b="1" dirty="0">
                <a:solidFill>
                  <a:schemeClr val="accent1"/>
                </a:solidFill>
                <a:latin typeface="+mj-lt"/>
              </a:rPr>
              <a:t>elf</a:t>
            </a:r>
            <a:r>
              <a:rPr lang="zh-CN" altLang="en-US" sz="4000" b="1" dirty="0">
                <a:solidFill>
                  <a:schemeClr val="accent1"/>
                </a:solidFill>
                <a:latin typeface="+mj-lt"/>
              </a:rPr>
              <a:t>-P</a:t>
            </a:r>
            <a:r>
              <a:rPr lang="en-US" altLang="zh-CN" sz="4000" b="1" dirty="0">
                <a:solidFill>
                  <a:schemeClr val="accent1"/>
                </a:solidFill>
                <a:latin typeface="+mj-lt"/>
              </a:rPr>
              <a:t>erplexity</a:t>
            </a:r>
            <a:r>
              <a:rPr lang="zh-CN" altLang="en-US" sz="4000" b="1" dirty="0">
                <a:solidFill>
                  <a:schemeClr val="accent1"/>
                </a:solidFill>
                <a:latin typeface="+mj-lt"/>
              </a:rPr>
              <a:t> F</a:t>
            </a:r>
            <a:r>
              <a:rPr lang="en-US" altLang="zh-CN" sz="4000" b="1" dirty="0">
                <a:solidFill>
                  <a:schemeClr val="accent1"/>
                </a:solidFill>
                <a:latin typeface="+mj-lt"/>
              </a:rPr>
              <a:t>ilter</a:t>
            </a:r>
            <a:endParaRPr lang="en-US" altLang="zh-CN" sz="4000" b="1" dirty="0">
              <a:solidFill>
                <a:schemeClr val="accent1"/>
              </a:solidFill>
              <a:latin typeface="+mj-lt"/>
            </a:endParaRPr>
          </a:p>
        </p:txBody>
      </p:sp>
      <p:sp>
        <p:nvSpPr>
          <p:cNvPr id="3" name="文本框 2"/>
          <p:cNvSpPr txBox="1"/>
          <p:nvPr/>
        </p:nvSpPr>
        <p:spPr>
          <a:xfrm>
            <a:off x="1202690" y="1965960"/>
            <a:ext cx="9787255" cy="3415030"/>
          </a:xfrm>
          <a:prstGeom prst="rect">
            <a:avLst/>
          </a:prstGeom>
          <a:noFill/>
        </p:spPr>
        <p:txBody>
          <a:bodyPr wrap="square" rtlCol="0">
            <a:spAutoFit/>
          </a:bodyPr>
          <a:p>
            <a:pPr algn="l">
              <a:lnSpc>
                <a:spcPct val="120000"/>
              </a:lnSpc>
            </a:pPr>
            <a:r>
              <a:rPr lang="en-US" sz="2000" dirty="0">
                <a:solidFill>
                  <a:schemeClr val="accent1"/>
                </a:solidFill>
              </a:rPr>
              <a:t>    对LLM的无约束攻击通常会导致难以解释的乱码字符串。当该属性存在时，其导致具有高复杂度的攻击字符串。文本困惑度是每个标记出现的平均负对数似然，如果一个给定的序列不流畅，包含语法错误，或者没有逻辑地遵循前面的输入，模型的困惑将立即上升。</a:t>
            </a:r>
            <a:endParaRPr lang="en-US" sz="2000" dirty="0">
              <a:solidFill>
                <a:schemeClr val="accent1"/>
              </a:solidFill>
            </a:endParaRPr>
          </a:p>
          <a:p>
            <a:pPr algn="l">
              <a:lnSpc>
                <a:spcPct val="120000"/>
              </a:lnSpc>
            </a:pPr>
            <a:endParaRPr lang="en-US" sz="2000" dirty="0">
              <a:solidFill>
                <a:schemeClr val="accent1"/>
              </a:solidFill>
            </a:endParaRPr>
          </a:p>
          <a:p>
            <a:pPr algn="l">
              <a:lnSpc>
                <a:spcPct val="120000"/>
              </a:lnSpc>
            </a:pPr>
            <a:r>
              <a:rPr lang="en-US" sz="2000" dirty="0">
                <a:solidFill>
                  <a:schemeClr val="accent1"/>
                </a:solidFill>
              </a:rPr>
              <a:t>    在这种方法中，</a:t>
            </a:r>
            <a:r>
              <a:rPr lang="zh-CN" altLang="en-US" sz="2000" dirty="0">
                <a:solidFill>
                  <a:schemeClr val="accent1"/>
                </a:solidFill>
              </a:rPr>
              <a:t>本文</a:t>
            </a:r>
            <a:r>
              <a:rPr lang="en-US" sz="2000" dirty="0">
                <a:solidFill>
                  <a:schemeClr val="accent1"/>
                </a:solidFill>
              </a:rPr>
              <a:t>考虑两种变化的困惑过滤器。第一个是朴素过滤器，它检查提示符的复杂度是否大于阈值。更正式地说，给定阈值T，如果提示符X的对数复杂度小于T，则我们说提示符通过了复杂度过滤器。我们还可以检查窗口中的困惑</a:t>
            </a:r>
            <a:r>
              <a:rPr lang="zh-CN" altLang="en-US" sz="2000" dirty="0">
                <a:solidFill>
                  <a:schemeClr val="accent1"/>
                </a:solidFill>
              </a:rPr>
              <a:t>度</a:t>
            </a:r>
            <a:r>
              <a:rPr lang="en-US" sz="2000" dirty="0">
                <a:solidFill>
                  <a:schemeClr val="accent1"/>
                </a:solidFill>
              </a:rPr>
              <a:t>，即将文本分成连续的块，并且如果它们中的任何一个具有高困惑度，则声明文本可疑。</a:t>
            </a:r>
            <a:endParaRPr lang="en-US" sz="2000" dirty="0">
              <a:solidFill>
                <a:schemeClr val="accen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488565" y="338455"/>
            <a:ext cx="7332980" cy="829945"/>
          </a:xfrm>
          <a:prstGeom prst="rect">
            <a:avLst/>
          </a:prstGeom>
          <a:noFill/>
        </p:spPr>
        <p:txBody>
          <a:bodyPr wrap="square" rtlCol="0">
            <a:spAutoFit/>
          </a:bodyPr>
          <a:p>
            <a:pPr algn="ctr">
              <a:lnSpc>
                <a:spcPct val="120000"/>
              </a:lnSpc>
            </a:pPr>
            <a:r>
              <a:rPr lang="zh-CN" altLang="en-US" sz="4000" b="1" dirty="0">
                <a:solidFill>
                  <a:schemeClr val="accent1"/>
                </a:solidFill>
                <a:latin typeface="+mj-lt"/>
              </a:rPr>
              <a:t>S</a:t>
            </a:r>
            <a:r>
              <a:rPr lang="en-US" altLang="zh-CN" sz="4000" b="1" dirty="0">
                <a:solidFill>
                  <a:schemeClr val="accent1"/>
                </a:solidFill>
                <a:latin typeface="+mj-lt"/>
              </a:rPr>
              <a:t>elf</a:t>
            </a:r>
            <a:r>
              <a:rPr lang="zh-CN" altLang="en-US" sz="4000" b="1" dirty="0">
                <a:solidFill>
                  <a:schemeClr val="accent1"/>
                </a:solidFill>
                <a:latin typeface="+mj-lt"/>
              </a:rPr>
              <a:t>-P</a:t>
            </a:r>
            <a:r>
              <a:rPr lang="en-US" altLang="zh-CN" sz="4000" b="1" dirty="0">
                <a:solidFill>
                  <a:schemeClr val="accent1"/>
                </a:solidFill>
                <a:latin typeface="+mj-lt"/>
              </a:rPr>
              <a:t>erplexity</a:t>
            </a:r>
            <a:r>
              <a:rPr lang="zh-CN" altLang="en-US" sz="4000" b="1" dirty="0">
                <a:solidFill>
                  <a:schemeClr val="accent1"/>
                </a:solidFill>
                <a:latin typeface="+mj-lt"/>
              </a:rPr>
              <a:t> F</a:t>
            </a:r>
            <a:r>
              <a:rPr lang="en-US" altLang="zh-CN" sz="4000" b="1" dirty="0">
                <a:solidFill>
                  <a:schemeClr val="accent1"/>
                </a:solidFill>
                <a:latin typeface="+mj-lt"/>
              </a:rPr>
              <a:t>ilter </a:t>
            </a:r>
            <a:r>
              <a:rPr lang="zh-CN" altLang="en-US" sz="4000" b="1" dirty="0">
                <a:solidFill>
                  <a:schemeClr val="accent1"/>
                </a:solidFill>
                <a:latin typeface="+mj-lt"/>
              </a:rPr>
              <a:t>实验</a:t>
            </a:r>
            <a:r>
              <a:rPr lang="zh-CN" altLang="en-US" sz="4000" b="1" dirty="0">
                <a:solidFill>
                  <a:schemeClr val="accent1"/>
                </a:solidFill>
                <a:latin typeface="+mj-lt"/>
              </a:rPr>
              <a:t>结果</a:t>
            </a:r>
            <a:endParaRPr lang="zh-CN" altLang="en-US" sz="4000" b="1" dirty="0">
              <a:solidFill>
                <a:schemeClr val="accent1"/>
              </a:solidFill>
              <a:latin typeface="+mj-lt"/>
            </a:endParaRPr>
          </a:p>
        </p:txBody>
      </p:sp>
      <mc:AlternateContent xmlns:mc="http://schemas.openxmlformats.org/markup-compatibility/2006">
        <mc:Choice xmlns:a14="http://schemas.microsoft.com/office/drawing/2010/main" Requires="a14">
          <p:sp>
            <p:nvSpPr>
              <p:cNvPr id="3" name="文本框 2"/>
              <p:cNvSpPr txBox="1"/>
              <p:nvPr/>
            </p:nvSpPr>
            <p:spPr>
              <a:xfrm>
                <a:off x="1179195" y="1168400"/>
                <a:ext cx="9833610" cy="2360295"/>
              </a:xfrm>
              <a:prstGeom prst="rect">
                <a:avLst/>
              </a:prstGeom>
              <a:noFill/>
            </p:spPr>
            <p:txBody>
              <a:bodyPr wrap="square" rtlCol="0">
                <a:spAutoFit/>
              </a:bodyPr>
              <a:p>
                <a:pPr algn="just">
                  <a:lnSpc>
                    <a:spcPct val="120000"/>
                  </a:lnSpc>
                </a:pPr>
                <a:r>
                  <a:rPr lang="en-US" sz="2000" dirty="0">
                    <a:solidFill>
                      <a:schemeClr val="accent1"/>
                    </a:solidFill>
                  </a:rPr>
                  <a:t>    将阈值T设置为有害行为提示的AdvBench数据集中任何提示的最大困惑度。因此，这些提示都不会触发困惑过滤器。对于窗口复杂度过滤器，将窗口大小设置为10，并使用有害提示数据集中所有窗口的最大复杂度作为阈值。当然，具有白盒知识的攻击者会试图通过在目标中添加困惑项来绕过这种防御</a:t>
                </a:r>
                <a:r>
                  <a:rPr lang="zh-CN" altLang="en-US" sz="2000" dirty="0">
                    <a:solidFill>
                      <a:schemeClr val="accent1"/>
                    </a:solidFill>
                  </a:rPr>
                  <a:t>，因此</a:t>
                </a:r>
                <a:r>
                  <a:rPr lang="zh-CN" altLang="en-US" sz="2000" dirty="0">
                    <a:solidFill>
                      <a:schemeClr val="accent1"/>
                    </a:solidFill>
                  </a:rPr>
                  <a:t>本文在攻击的损失函数中包括困惑约束：</a:t>
                </a:r>
                <a:endParaRPr lang="zh-CN" altLang="en-US" sz="2000" dirty="0">
                  <a:solidFill>
                    <a:schemeClr val="accent1"/>
                  </a:solidFill>
                </a:endParaRPr>
              </a:p>
              <a:p>
                <a:pPr algn="ctr">
                  <a:lnSpc>
                    <a:spcPct val="120000"/>
                  </a:lnSpc>
                </a:pPr>
                <a14:m>
                  <m:oMath xmlns:m="http://schemas.openxmlformats.org/officeDocument/2006/math">
                    <m:sSub>
                      <m:sSubPr>
                        <m:ctrlPr>
                          <a:rPr lang="en-US" altLang="zh-CN" sz="2000" i="1" dirty="0">
                            <a:solidFill>
                              <a:schemeClr val="accent1"/>
                            </a:solidFill>
                            <a:latin typeface="DejaVu Math TeX Gyre" panose="02000503000000000000" charset="0"/>
                            <a:cs typeface="DejaVu Math TeX Gyre" panose="02000503000000000000" charset="0"/>
                          </a:rPr>
                        </m:ctrlPr>
                      </m:sSubPr>
                      <m:e>
                        <m:r>
                          <a:rPr lang="en-US" altLang="zh-CN" sz="2000" i="1" dirty="0">
                            <a:solidFill>
                              <a:schemeClr val="accent1"/>
                            </a:solidFill>
                            <a:latin typeface="DejaVu Math TeX Gyre" panose="02000503000000000000" charset="0"/>
                            <a:cs typeface="DejaVu Math TeX Gyre" panose="02000503000000000000" charset="0"/>
                          </a:rPr>
                          <m:t>𝐿</m:t>
                        </m:r>
                      </m:e>
                      <m:sub>
                        <m:r>
                          <a:rPr lang="en-US" altLang="zh-CN" sz="2000" i="1" dirty="0">
                            <a:solidFill>
                              <a:schemeClr val="accent1"/>
                            </a:solidFill>
                            <a:latin typeface="DejaVu Math TeX Gyre" panose="02000503000000000000" charset="0"/>
                            <a:cs typeface="DejaVu Math TeX Gyre" panose="02000503000000000000" charset="0"/>
                          </a:rPr>
                          <m:t>𝑡𝑟𝑖𝑔𝑔𝑒𝑟</m:t>
                        </m:r>
                      </m:sub>
                    </m:sSub>
                  </m:oMath>
                </a14:m>
                <a:r>
                  <a:rPr lang="zh-CN" altLang="en-US" sz="2000" dirty="0">
                    <a:solidFill>
                      <a:schemeClr val="accent1"/>
                    </a:solidFill>
                  </a:rPr>
                  <a:t>=(1−</a:t>
                </a:r>
                <a14:m>
                  <m:oMath xmlns:m="http://schemas.openxmlformats.org/officeDocument/2006/math">
                    <m:sSub>
                      <m:sSubPr>
                        <m:ctrlPr>
                          <a:rPr lang="en-US" altLang="zh-CN" sz="2000" i="1" dirty="0">
                            <a:solidFill>
                              <a:schemeClr val="accent1"/>
                            </a:solidFill>
                            <a:latin typeface="DejaVu Math TeX Gyre" panose="02000503000000000000" charset="0"/>
                            <a:cs typeface="DejaVu Math TeX Gyre" panose="02000503000000000000" charset="0"/>
                          </a:rPr>
                        </m:ctrlPr>
                      </m:sSubPr>
                      <m:e>
                        <m:r>
                          <a:rPr lang="zh-CN" altLang="en-US" sz="2000" dirty="0">
                            <a:solidFill>
                              <a:schemeClr val="accent1"/>
                            </a:solidFill>
                            <a:latin typeface="DejaVu Math TeX Gyre" panose="02000503000000000000" charset="0"/>
                            <a:sym typeface="+mn-ea"/>
                          </a:rPr>
                          <m:t>𝛼</m:t>
                        </m:r>
                      </m:e>
                      <m:sub>
                        <m:r>
                          <a:rPr lang="en-US" altLang="zh-CN" sz="2000" i="1" dirty="0">
                            <a:solidFill>
                              <a:schemeClr val="accent1"/>
                            </a:solidFill>
                            <a:latin typeface="DejaVu Math TeX Gyre" panose="02000503000000000000" charset="0"/>
                            <a:cs typeface="DejaVu Math TeX Gyre" panose="02000503000000000000" charset="0"/>
                          </a:rPr>
                          <m:t>𝑝𝑝𝑙</m:t>
                        </m:r>
                      </m:sub>
                    </m:sSub>
                  </m:oMath>
                </a14:m>
                <a:r>
                  <a:rPr lang="zh-CN" altLang="en-US" sz="2000" dirty="0">
                    <a:solidFill>
                      <a:schemeClr val="accent1"/>
                    </a:solidFill>
                  </a:rPr>
                  <a:t>)</a:t>
                </a:r>
                <a:r>
                  <a:rPr lang="en-US" altLang="zh-CN" sz="2000" dirty="0">
                    <a:solidFill>
                      <a:schemeClr val="accent1"/>
                    </a:solidFill>
                  </a:rPr>
                  <a:t>*</a:t>
                </a:r>
                <a14:m>
                  <m:oMath xmlns:m="http://schemas.openxmlformats.org/officeDocument/2006/math">
                    <m:sSub>
                      <m:sSubPr>
                        <m:ctrlPr>
                          <a:rPr lang="en-US" altLang="zh-CN" sz="2000" i="1" dirty="0">
                            <a:solidFill>
                              <a:schemeClr val="accent1"/>
                            </a:solidFill>
                            <a:latin typeface="DejaVu Math TeX Gyre" panose="02000503000000000000" charset="0"/>
                            <a:cs typeface="DejaVu Math TeX Gyre" panose="02000503000000000000" charset="0"/>
                          </a:rPr>
                        </m:ctrlPr>
                      </m:sSubPr>
                      <m:e>
                        <m:r>
                          <a:rPr lang="en-US" altLang="zh-CN" sz="2000" i="1" dirty="0">
                            <a:solidFill>
                              <a:schemeClr val="accent1"/>
                            </a:solidFill>
                            <a:latin typeface="DejaVu Math TeX Gyre" panose="02000503000000000000" charset="0"/>
                            <a:cs typeface="DejaVu Math TeX Gyre" panose="02000503000000000000" charset="0"/>
                          </a:rPr>
                          <m:t>𝐿</m:t>
                        </m:r>
                      </m:e>
                      <m:sub>
                        <m:r>
                          <a:rPr lang="en-US" altLang="zh-CN" sz="2000" i="1" dirty="0">
                            <a:solidFill>
                              <a:schemeClr val="accent1"/>
                            </a:solidFill>
                            <a:latin typeface="DejaVu Math TeX Gyre" panose="02000503000000000000" charset="0"/>
                            <a:cs typeface="DejaVu Math TeX Gyre" panose="02000503000000000000" charset="0"/>
                          </a:rPr>
                          <m:t>𝑡𝑎𝑟𝑔𝑒𝑡</m:t>
                        </m:r>
                      </m:sub>
                    </m:sSub>
                  </m:oMath>
                </a14:m>
                <a:r>
                  <a:rPr lang="zh-CN" altLang="en-US" sz="2000" dirty="0">
                    <a:solidFill>
                      <a:schemeClr val="accent1"/>
                    </a:solidFill>
                  </a:rPr>
                  <a:t> + </a:t>
                </a:r>
                <a14:m>
                  <m:oMath xmlns:m="http://schemas.openxmlformats.org/officeDocument/2006/math">
                    <m:sSub>
                      <m:sSubPr>
                        <m:ctrlPr>
                          <a:rPr lang="en-US" altLang="zh-CN" sz="2000" i="1" dirty="0">
                            <a:solidFill>
                              <a:schemeClr val="accent1"/>
                            </a:solidFill>
                            <a:latin typeface="DejaVu Math TeX Gyre" panose="02000503000000000000" charset="0"/>
                            <a:cs typeface="DejaVu Math TeX Gyre" panose="02000503000000000000" charset="0"/>
                          </a:rPr>
                        </m:ctrlPr>
                      </m:sSubPr>
                      <m:e>
                        <m:r>
                          <a:rPr lang="zh-CN" altLang="en-US" sz="2000" dirty="0">
                            <a:solidFill>
                              <a:schemeClr val="accent1"/>
                            </a:solidFill>
                            <a:latin typeface="DejaVu Math TeX Gyre" panose="02000503000000000000" charset="0"/>
                            <a:sym typeface="+mn-ea"/>
                          </a:rPr>
                          <m:t>𝛼</m:t>
                        </m:r>
                      </m:e>
                      <m:sub>
                        <m:r>
                          <a:rPr lang="en-US" altLang="zh-CN" sz="2000" i="1" dirty="0">
                            <a:solidFill>
                              <a:schemeClr val="accent1"/>
                            </a:solidFill>
                            <a:latin typeface="DejaVu Math TeX Gyre" panose="02000503000000000000" charset="0"/>
                            <a:cs typeface="DejaVu Math TeX Gyre" panose="02000503000000000000" charset="0"/>
                          </a:rPr>
                          <m:t>𝑝𝑝𝑙</m:t>
                        </m:r>
                      </m:sub>
                    </m:sSub>
                  </m:oMath>
                </a14:m>
                <a:r>
                  <a:rPr lang="en-US" altLang="zh-CN" sz="2000" dirty="0">
                    <a:solidFill>
                      <a:schemeClr val="accent1"/>
                    </a:solidFill>
                  </a:rPr>
                  <a:t>*</a:t>
                </a:r>
                <a14:m>
                  <m:oMath xmlns:m="http://schemas.openxmlformats.org/officeDocument/2006/math">
                    <m:sSub>
                      <m:sSubPr>
                        <m:ctrlPr>
                          <a:rPr lang="en-US" altLang="zh-CN" sz="2000" i="1" dirty="0">
                            <a:solidFill>
                              <a:schemeClr val="accent1"/>
                            </a:solidFill>
                            <a:latin typeface="DejaVu Math TeX Gyre" panose="02000503000000000000" charset="0"/>
                            <a:cs typeface="DejaVu Math TeX Gyre" panose="02000503000000000000" charset="0"/>
                          </a:rPr>
                        </m:ctrlPr>
                      </m:sSubPr>
                      <m:e>
                        <m:r>
                          <a:rPr lang="en-US" altLang="zh-CN" sz="2000" i="1" dirty="0">
                            <a:solidFill>
                              <a:schemeClr val="accent1"/>
                            </a:solidFill>
                            <a:latin typeface="DejaVu Math TeX Gyre" panose="02000503000000000000" charset="0"/>
                            <a:cs typeface="DejaVu Math TeX Gyre" panose="02000503000000000000" charset="0"/>
                          </a:rPr>
                          <m:t>𝐿</m:t>
                        </m:r>
                      </m:e>
                      <m:sub>
                        <m:r>
                          <a:rPr lang="en-US" altLang="zh-CN" sz="2000" i="1" dirty="0">
                            <a:solidFill>
                              <a:schemeClr val="accent1"/>
                            </a:solidFill>
                            <a:latin typeface="DejaVu Math TeX Gyre" panose="02000503000000000000" charset="0"/>
                            <a:cs typeface="DejaVu Math TeX Gyre" panose="02000503000000000000" charset="0"/>
                          </a:rPr>
                          <m:t>𝑝𝑝𝑙</m:t>
                        </m:r>
                      </m:sub>
                    </m:sSub>
                  </m:oMath>
                </a14:m>
                <a:r>
                  <a:rPr lang="zh-CN" altLang="en-US" sz="2000" dirty="0">
                    <a:solidFill>
                      <a:schemeClr val="accent1"/>
                    </a:solidFill>
                  </a:rPr>
                  <a:t>.</a:t>
                </a:r>
                <a:endParaRPr lang="zh-CN" altLang="en-US" sz="2000" dirty="0">
                  <a:solidFill>
                    <a:schemeClr val="accent1"/>
                  </a:solidFill>
                </a:endParaRPr>
              </a:p>
            </p:txBody>
          </p:sp>
        </mc:Choice>
        <mc:Fallback>
          <p:sp>
            <p:nvSpPr>
              <p:cNvPr id="3" name="文本框 2"/>
              <p:cNvSpPr txBox="1">
                <a:spLocks noRot="1" noChangeAspect="1" noMove="1" noResize="1" noEditPoints="1" noAdjustHandles="1" noChangeArrowheads="1" noChangeShapeType="1" noTextEdit="1"/>
              </p:cNvSpPr>
              <p:nvPr/>
            </p:nvSpPr>
            <p:spPr>
              <a:xfrm>
                <a:off x="1179195" y="1168400"/>
                <a:ext cx="9833610" cy="2360295"/>
              </a:xfrm>
              <a:prstGeom prst="rect">
                <a:avLst/>
              </a:prstGeom>
              <a:blipFill rotWithShape="1">
                <a:blip r:embed="rId1"/>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958850" y="4070350"/>
            <a:ext cx="10655300" cy="16002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488565" y="338455"/>
            <a:ext cx="7332980" cy="829945"/>
          </a:xfrm>
          <a:prstGeom prst="rect">
            <a:avLst/>
          </a:prstGeom>
          <a:noFill/>
        </p:spPr>
        <p:txBody>
          <a:bodyPr wrap="square" rtlCol="0">
            <a:spAutoFit/>
          </a:bodyPr>
          <a:p>
            <a:pPr algn="ctr">
              <a:lnSpc>
                <a:spcPct val="120000"/>
              </a:lnSpc>
            </a:pPr>
            <a:r>
              <a:rPr lang="zh-CN" altLang="en-US" sz="4000" b="1" dirty="0">
                <a:solidFill>
                  <a:schemeClr val="accent1"/>
                </a:solidFill>
                <a:latin typeface="+mj-lt"/>
              </a:rPr>
              <a:t>S</a:t>
            </a:r>
            <a:r>
              <a:rPr lang="en-US" altLang="zh-CN" sz="4000" b="1" dirty="0">
                <a:solidFill>
                  <a:schemeClr val="accent1"/>
                </a:solidFill>
                <a:latin typeface="+mj-lt"/>
              </a:rPr>
              <a:t>elf</a:t>
            </a:r>
            <a:r>
              <a:rPr lang="zh-CN" altLang="en-US" sz="4000" b="1" dirty="0">
                <a:solidFill>
                  <a:schemeClr val="accent1"/>
                </a:solidFill>
                <a:latin typeface="+mj-lt"/>
              </a:rPr>
              <a:t>-P</a:t>
            </a:r>
            <a:r>
              <a:rPr lang="en-US" altLang="zh-CN" sz="4000" b="1" dirty="0">
                <a:solidFill>
                  <a:schemeClr val="accent1"/>
                </a:solidFill>
                <a:latin typeface="+mj-lt"/>
              </a:rPr>
              <a:t>erplexity</a:t>
            </a:r>
            <a:r>
              <a:rPr lang="zh-CN" altLang="en-US" sz="4000" b="1" dirty="0">
                <a:solidFill>
                  <a:schemeClr val="accent1"/>
                </a:solidFill>
                <a:latin typeface="+mj-lt"/>
              </a:rPr>
              <a:t> F</a:t>
            </a:r>
            <a:r>
              <a:rPr lang="en-US" altLang="zh-CN" sz="4000" b="1" dirty="0">
                <a:solidFill>
                  <a:schemeClr val="accent1"/>
                </a:solidFill>
                <a:latin typeface="+mj-lt"/>
              </a:rPr>
              <a:t>ilter </a:t>
            </a:r>
            <a:r>
              <a:rPr lang="zh-CN" altLang="en-US" sz="4000" b="1" dirty="0">
                <a:solidFill>
                  <a:schemeClr val="accent1"/>
                </a:solidFill>
                <a:latin typeface="+mj-lt"/>
              </a:rPr>
              <a:t>实验</a:t>
            </a:r>
            <a:r>
              <a:rPr lang="zh-CN" altLang="en-US" sz="4000" b="1" dirty="0">
                <a:solidFill>
                  <a:schemeClr val="accent1"/>
                </a:solidFill>
                <a:latin typeface="+mj-lt"/>
              </a:rPr>
              <a:t>结果</a:t>
            </a:r>
            <a:endParaRPr lang="zh-CN" altLang="en-US" sz="4000" b="1" dirty="0">
              <a:solidFill>
                <a:schemeClr val="accent1"/>
              </a:solidFill>
              <a:latin typeface="+mj-lt"/>
            </a:endParaRPr>
          </a:p>
        </p:txBody>
      </p:sp>
      <p:pic>
        <p:nvPicPr>
          <p:cNvPr id="5" name="图片 4"/>
          <p:cNvPicPr>
            <a:picLocks noChangeAspect="1"/>
          </p:cNvPicPr>
          <p:nvPr/>
        </p:nvPicPr>
        <p:blipFill>
          <a:blip r:embed="rId1"/>
          <a:stretch>
            <a:fillRect/>
          </a:stretch>
        </p:blipFill>
        <p:spPr>
          <a:xfrm>
            <a:off x="1049655" y="1690370"/>
            <a:ext cx="10210800" cy="43561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488565" y="338455"/>
            <a:ext cx="7332980" cy="829945"/>
          </a:xfrm>
          <a:prstGeom prst="rect">
            <a:avLst/>
          </a:prstGeom>
          <a:noFill/>
        </p:spPr>
        <p:txBody>
          <a:bodyPr wrap="square" rtlCol="0">
            <a:spAutoFit/>
          </a:bodyPr>
          <a:p>
            <a:pPr algn="ctr">
              <a:lnSpc>
                <a:spcPct val="120000"/>
              </a:lnSpc>
            </a:pPr>
            <a:r>
              <a:rPr lang="zh-CN" altLang="en-US" sz="4000" b="1" dirty="0">
                <a:solidFill>
                  <a:schemeClr val="accent1"/>
                </a:solidFill>
                <a:latin typeface="+mj-lt"/>
              </a:rPr>
              <a:t>S</a:t>
            </a:r>
            <a:r>
              <a:rPr lang="en-US" altLang="zh-CN" sz="4000" b="1" dirty="0">
                <a:solidFill>
                  <a:schemeClr val="accent1"/>
                </a:solidFill>
                <a:latin typeface="+mj-lt"/>
              </a:rPr>
              <a:t>elf</a:t>
            </a:r>
            <a:r>
              <a:rPr lang="zh-CN" altLang="en-US" sz="4000" b="1" dirty="0">
                <a:solidFill>
                  <a:schemeClr val="accent1"/>
                </a:solidFill>
                <a:latin typeface="+mj-lt"/>
              </a:rPr>
              <a:t>-P</a:t>
            </a:r>
            <a:r>
              <a:rPr lang="en-US" altLang="zh-CN" sz="4000" b="1" dirty="0">
                <a:solidFill>
                  <a:schemeClr val="accent1"/>
                </a:solidFill>
                <a:latin typeface="+mj-lt"/>
              </a:rPr>
              <a:t>erplexity</a:t>
            </a:r>
            <a:r>
              <a:rPr lang="zh-CN" altLang="en-US" sz="4000" b="1" dirty="0">
                <a:solidFill>
                  <a:schemeClr val="accent1"/>
                </a:solidFill>
                <a:latin typeface="+mj-lt"/>
              </a:rPr>
              <a:t> F</a:t>
            </a:r>
            <a:r>
              <a:rPr lang="en-US" altLang="zh-CN" sz="4000" b="1" dirty="0">
                <a:solidFill>
                  <a:schemeClr val="accent1"/>
                </a:solidFill>
                <a:latin typeface="+mj-lt"/>
              </a:rPr>
              <a:t>ilter </a:t>
            </a:r>
            <a:r>
              <a:rPr lang="zh-CN" altLang="en-US" sz="4000" b="1" dirty="0">
                <a:solidFill>
                  <a:schemeClr val="accent1"/>
                </a:solidFill>
                <a:latin typeface="+mj-lt"/>
              </a:rPr>
              <a:t>实验</a:t>
            </a:r>
            <a:r>
              <a:rPr lang="zh-CN" altLang="en-US" sz="4000" b="1" dirty="0">
                <a:solidFill>
                  <a:schemeClr val="accent1"/>
                </a:solidFill>
                <a:latin typeface="+mj-lt"/>
              </a:rPr>
              <a:t>结果</a:t>
            </a:r>
            <a:endParaRPr lang="zh-CN" altLang="en-US" sz="4000" b="1" dirty="0">
              <a:solidFill>
                <a:schemeClr val="accent1"/>
              </a:solidFill>
              <a:latin typeface="+mj-lt"/>
            </a:endParaRPr>
          </a:p>
        </p:txBody>
      </p:sp>
      <p:sp>
        <p:nvSpPr>
          <p:cNvPr id="3" name="文本框 2"/>
          <p:cNvSpPr txBox="1"/>
          <p:nvPr/>
        </p:nvSpPr>
        <p:spPr>
          <a:xfrm>
            <a:off x="804545" y="1899285"/>
            <a:ext cx="5654675" cy="3415030"/>
          </a:xfrm>
          <a:prstGeom prst="rect">
            <a:avLst/>
          </a:prstGeom>
          <a:noFill/>
        </p:spPr>
        <p:txBody>
          <a:bodyPr wrap="square" rtlCol="0">
            <a:spAutoFit/>
          </a:bodyPr>
          <a:p>
            <a:pPr algn="just">
              <a:lnSpc>
                <a:spcPct val="120000"/>
              </a:lnSpc>
            </a:pPr>
            <a:r>
              <a:rPr lang="en-US" sz="2000" dirty="0">
                <a:solidFill>
                  <a:schemeClr val="accent1"/>
                </a:solidFill>
              </a:rPr>
              <a:t>    </a:t>
            </a:r>
            <a:r>
              <a:rPr sz="2000" dirty="0">
                <a:solidFill>
                  <a:schemeClr val="accent1"/>
                </a:solidFill>
              </a:rPr>
              <a:t>在这里，过滤器可能会错误地将良性提示标记为对抗性提示。为了观察误报，我们在AlpacaEval的许多正常指令上运行检测器。我们看到，在所有模型中，平均约十分之一的提示被此过滤器标记。这表明困惑过滤本身是笨拙的。</a:t>
            </a:r>
            <a:r>
              <a:rPr lang="zh-CN" sz="2000" dirty="0">
                <a:solidFill>
                  <a:schemeClr val="accent1"/>
                </a:solidFill>
              </a:rPr>
              <a:t>该方法</a:t>
            </a:r>
            <a:r>
              <a:rPr sz="2000" dirty="0">
                <a:solidFill>
                  <a:schemeClr val="accent1"/>
                </a:solidFill>
              </a:rPr>
              <a:t>即使在白盒设置下，防御也是成功的，但</a:t>
            </a:r>
            <a:r>
              <a:rPr lang="zh-CN" sz="2000" dirty="0">
                <a:solidFill>
                  <a:schemeClr val="accent1"/>
                </a:solidFill>
              </a:rPr>
              <a:t>平均每十个正常的指令就会误报一个</a:t>
            </a:r>
            <a:r>
              <a:rPr sz="2000" dirty="0">
                <a:solidFill>
                  <a:schemeClr val="accent1"/>
                </a:solidFill>
              </a:rPr>
              <a:t>。然而，</a:t>
            </a:r>
            <a:r>
              <a:rPr lang="zh-CN" altLang="en-US" sz="2000" b="1" dirty="0">
                <a:solidFill>
                  <a:schemeClr val="accent1"/>
                </a:solidFill>
                <a:latin typeface="+mj-lt"/>
                <a:sym typeface="+mn-ea"/>
              </a:rPr>
              <a:t>P</a:t>
            </a:r>
            <a:r>
              <a:rPr lang="en-US" altLang="zh-CN" sz="2000" b="1" dirty="0">
                <a:solidFill>
                  <a:schemeClr val="accent1"/>
                </a:solidFill>
                <a:latin typeface="+mj-lt"/>
                <a:sym typeface="+mn-ea"/>
              </a:rPr>
              <a:t>erplexity</a:t>
            </a:r>
            <a:r>
              <a:rPr lang="zh-CN" altLang="en-US" sz="2000" b="1" dirty="0">
                <a:solidFill>
                  <a:schemeClr val="accent1"/>
                </a:solidFill>
                <a:latin typeface="+mj-lt"/>
                <a:sym typeface="+mn-ea"/>
              </a:rPr>
              <a:t> F</a:t>
            </a:r>
            <a:r>
              <a:rPr lang="en-US" altLang="zh-CN" sz="2000" b="1" dirty="0">
                <a:solidFill>
                  <a:schemeClr val="accent1"/>
                </a:solidFill>
                <a:latin typeface="+mj-lt"/>
                <a:sym typeface="+mn-ea"/>
              </a:rPr>
              <a:t>ilter</a:t>
            </a:r>
            <a:r>
              <a:rPr sz="2000" dirty="0">
                <a:solidFill>
                  <a:schemeClr val="accent1"/>
                </a:solidFill>
              </a:rPr>
              <a:t>在不丢弃高困惑提示而是用其他防御来处理的系统中可能是有价值的。</a:t>
            </a:r>
            <a:endParaRPr sz="2000" dirty="0">
              <a:solidFill>
                <a:schemeClr val="accent1"/>
              </a:solidFill>
            </a:endParaRPr>
          </a:p>
        </p:txBody>
      </p:sp>
      <p:pic>
        <p:nvPicPr>
          <p:cNvPr id="5" name="图片 4"/>
          <p:cNvPicPr>
            <a:picLocks noChangeAspect="1"/>
          </p:cNvPicPr>
          <p:nvPr/>
        </p:nvPicPr>
        <p:blipFill>
          <a:blip r:embed="rId1"/>
          <a:stretch>
            <a:fillRect/>
          </a:stretch>
        </p:blipFill>
        <p:spPr>
          <a:xfrm>
            <a:off x="6926580" y="2317750"/>
            <a:ext cx="4673600" cy="25781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352550" y="469265"/>
            <a:ext cx="9486265" cy="829945"/>
          </a:xfrm>
          <a:prstGeom prst="rect">
            <a:avLst/>
          </a:prstGeom>
          <a:noFill/>
        </p:spPr>
        <p:txBody>
          <a:bodyPr wrap="square" rtlCol="0">
            <a:spAutoFit/>
          </a:bodyPr>
          <a:p>
            <a:pPr algn="ctr">
              <a:lnSpc>
                <a:spcPct val="120000"/>
              </a:lnSpc>
            </a:pPr>
            <a:r>
              <a:rPr lang="en-US" sz="4000" b="1" dirty="0">
                <a:solidFill>
                  <a:schemeClr val="accent1"/>
                </a:solidFill>
                <a:latin typeface="+mj-lt"/>
              </a:rPr>
              <a:t>Preprocessing</a:t>
            </a:r>
            <a:r>
              <a:rPr sz="4000" b="1" dirty="0">
                <a:solidFill>
                  <a:schemeClr val="accent1"/>
                </a:solidFill>
                <a:latin typeface="+mj-lt"/>
              </a:rPr>
              <a:t> </a:t>
            </a:r>
            <a:r>
              <a:rPr lang="en-US" sz="4000" b="1" dirty="0">
                <a:solidFill>
                  <a:schemeClr val="accent1"/>
                </a:solidFill>
                <a:latin typeface="+mj-lt"/>
              </a:rPr>
              <a:t>Defense</a:t>
            </a:r>
            <a:r>
              <a:rPr sz="4000" b="1" dirty="0">
                <a:solidFill>
                  <a:schemeClr val="accent1"/>
                </a:solidFill>
                <a:latin typeface="+mj-lt"/>
              </a:rPr>
              <a:t>: </a:t>
            </a:r>
            <a:r>
              <a:rPr lang="en-US" sz="4000" b="1" dirty="0">
                <a:solidFill>
                  <a:schemeClr val="accent1"/>
                </a:solidFill>
                <a:latin typeface="+mj-lt"/>
              </a:rPr>
              <a:t>Paraphrasing</a:t>
            </a:r>
            <a:endParaRPr lang="en-US" sz="4000" b="1" dirty="0">
              <a:solidFill>
                <a:schemeClr val="accent1"/>
              </a:solidFill>
              <a:latin typeface="+mj-lt"/>
            </a:endParaRPr>
          </a:p>
        </p:txBody>
      </p:sp>
      <p:sp>
        <p:nvSpPr>
          <p:cNvPr id="3" name="文本框 2"/>
          <p:cNvSpPr txBox="1"/>
          <p:nvPr/>
        </p:nvSpPr>
        <p:spPr>
          <a:xfrm>
            <a:off x="1202690" y="1965960"/>
            <a:ext cx="9787255" cy="3046095"/>
          </a:xfrm>
          <a:prstGeom prst="rect">
            <a:avLst/>
          </a:prstGeom>
          <a:noFill/>
        </p:spPr>
        <p:txBody>
          <a:bodyPr wrap="square" rtlCol="0">
            <a:spAutoFit/>
          </a:bodyPr>
          <a:p>
            <a:pPr algn="just">
              <a:lnSpc>
                <a:spcPct val="120000"/>
              </a:lnSpc>
            </a:pPr>
            <a:r>
              <a:rPr lang="en-US" sz="2000" dirty="0">
                <a:solidFill>
                  <a:schemeClr val="accent1"/>
                </a:solidFill>
              </a:rPr>
              <a:t>    典型的图像预处理防御使用生成模型来编码和解码图像，形成新的表示。在LLM中，这种防御使用生成模型来解释对抗性指令。理想情况下，生成模型将准确地保留自然指令，</a:t>
            </a:r>
            <a:r>
              <a:rPr lang="zh-CN" altLang="en-US" sz="2000" dirty="0">
                <a:solidFill>
                  <a:schemeClr val="accent1"/>
                </a:solidFill>
              </a:rPr>
              <a:t>同时</a:t>
            </a:r>
            <a:r>
              <a:rPr lang="en-US" sz="2000" dirty="0">
                <a:solidFill>
                  <a:schemeClr val="accent1"/>
                </a:solidFill>
              </a:rPr>
              <a:t>无法以足够的准确度再现令牌的对抗序列以保留对抗行为。根据经验，解释的指令在大多数情况下都能很好地工作，但也会导致模型退化。</a:t>
            </a:r>
            <a:endParaRPr lang="en-US" sz="2000" dirty="0">
              <a:solidFill>
                <a:schemeClr val="accent1"/>
              </a:solidFill>
            </a:endParaRPr>
          </a:p>
          <a:p>
            <a:pPr algn="just">
              <a:lnSpc>
                <a:spcPct val="120000"/>
              </a:lnSpc>
            </a:pPr>
            <a:endParaRPr lang="en-US" sz="2000" dirty="0">
              <a:solidFill>
                <a:schemeClr val="accent1"/>
              </a:solidFill>
            </a:endParaRPr>
          </a:p>
          <a:p>
            <a:pPr algn="just">
              <a:lnSpc>
                <a:spcPct val="120000"/>
              </a:lnSpc>
            </a:pPr>
            <a:r>
              <a:rPr lang="en-US" sz="2000" dirty="0">
                <a:solidFill>
                  <a:schemeClr val="accent1"/>
                </a:solidFill>
              </a:rPr>
              <a:t>    出于这个原因，预处理防御最现实的用途是与检测防御结合使用，因为它们提供了一种处理可疑对抗性提示的方法，同时在检测器标记误报时仍然提供良好的模型性能。</a:t>
            </a:r>
            <a:endParaRPr lang="en-US" sz="2000" dirty="0">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518285" y="338455"/>
            <a:ext cx="9154795" cy="829945"/>
          </a:xfrm>
          <a:prstGeom prst="rect">
            <a:avLst/>
          </a:prstGeom>
          <a:noFill/>
        </p:spPr>
        <p:txBody>
          <a:bodyPr wrap="square" rtlCol="0">
            <a:spAutoFit/>
          </a:bodyPr>
          <a:p>
            <a:pPr algn="ctr">
              <a:lnSpc>
                <a:spcPct val="120000"/>
              </a:lnSpc>
            </a:pPr>
            <a:r>
              <a:rPr lang="en-US" sz="4000" b="1" dirty="0">
                <a:solidFill>
                  <a:schemeClr val="accent1"/>
                </a:solidFill>
                <a:latin typeface="+mj-lt"/>
                <a:sym typeface="+mn-ea"/>
              </a:rPr>
              <a:t>Paraphrasing</a:t>
            </a:r>
            <a:r>
              <a:rPr lang="en-US" altLang="zh-CN" sz="4000" b="1" dirty="0">
                <a:solidFill>
                  <a:schemeClr val="accent1"/>
                </a:solidFill>
                <a:latin typeface="+mj-lt"/>
              </a:rPr>
              <a:t> </a:t>
            </a:r>
            <a:r>
              <a:rPr lang="zh-CN" altLang="en-US" sz="4000" b="1" dirty="0">
                <a:solidFill>
                  <a:schemeClr val="accent1"/>
                </a:solidFill>
                <a:latin typeface="+mj-lt"/>
              </a:rPr>
              <a:t>实验</a:t>
            </a:r>
            <a:r>
              <a:rPr lang="zh-CN" altLang="en-US" sz="4000" b="1" dirty="0">
                <a:solidFill>
                  <a:schemeClr val="accent1"/>
                </a:solidFill>
                <a:latin typeface="+mj-lt"/>
              </a:rPr>
              <a:t>结果</a:t>
            </a:r>
            <a:endParaRPr lang="zh-CN" altLang="en-US" sz="4000" b="1" dirty="0">
              <a:solidFill>
                <a:schemeClr val="accent1"/>
              </a:solidFill>
              <a:latin typeface="+mj-lt"/>
            </a:endParaRPr>
          </a:p>
        </p:txBody>
      </p:sp>
      <p:sp>
        <p:nvSpPr>
          <p:cNvPr id="3" name="文本框 2"/>
          <p:cNvSpPr txBox="1"/>
          <p:nvPr/>
        </p:nvSpPr>
        <p:spPr>
          <a:xfrm>
            <a:off x="621665" y="1951355"/>
            <a:ext cx="2997200" cy="3415030"/>
          </a:xfrm>
          <a:prstGeom prst="rect">
            <a:avLst/>
          </a:prstGeom>
          <a:noFill/>
        </p:spPr>
        <p:txBody>
          <a:bodyPr wrap="square" rtlCol="0">
            <a:spAutoFit/>
          </a:bodyPr>
          <a:p>
            <a:pPr algn="just">
              <a:lnSpc>
                <a:spcPct val="120000"/>
              </a:lnSpc>
            </a:pPr>
            <a:r>
              <a:rPr lang="en-US" sz="2000" dirty="0">
                <a:solidFill>
                  <a:schemeClr val="accent1"/>
                </a:solidFill>
              </a:rPr>
              <a:t>    </a:t>
            </a:r>
            <a:r>
              <a:rPr lang="zh-CN" altLang="en-US" sz="2000" dirty="0">
                <a:solidFill>
                  <a:schemeClr val="accent1"/>
                </a:solidFill>
              </a:rPr>
              <a:t>本文使用ChatGPT（gpt-3.5-turbo）来做</a:t>
            </a:r>
            <a:r>
              <a:rPr lang="en-US" sz="2000" dirty="0">
                <a:solidFill>
                  <a:schemeClr val="accent1"/>
                </a:solidFill>
                <a:latin typeface="+mj-lt"/>
                <a:sym typeface="+mn-ea"/>
              </a:rPr>
              <a:t>Paraphrasing</a:t>
            </a:r>
            <a:r>
              <a:rPr lang="zh-CN" altLang="en-US" sz="2000" dirty="0">
                <a:solidFill>
                  <a:schemeClr val="accent1"/>
                </a:solidFill>
                <a:latin typeface="+mj-lt"/>
                <a:sym typeface="+mn-ea"/>
              </a:rPr>
              <a:t>，</a:t>
            </a:r>
            <a:r>
              <a:rPr lang="en-US" altLang="zh-CN" sz="2000" dirty="0">
                <a:solidFill>
                  <a:schemeClr val="accent1"/>
                </a:solidFill>
                <a:latin typeface="+mj-lt"/>
                <a:sym typeface="+mn-ea"/>
              </a:rPr>
              <a:t>prompt</a:t>
            </a:r>
            <a:r>
              <a:rPr lang="zh-CN" altLang="en-US" sz="2000" dirty="0">
                <a:solidFill>
                  <a:schemeClr val="accent1"/>
                </a:solidFill>
                <a:latin typeface="+mj-lt"/>
                <a:sym typeface="+mn-ea"/>
              </a:rPr>
              <a:t>是“paraphrase the following sentences:”。</a:t>
            </a:r>
            <a:r>
              <a:rPr lang="zh-CN" altLang="en-US" sz="2000" dirty="0">
                <a:solidFill>
                  <a:schemeClr val="accent1"/>
                </a:solidFill>
                <a:latin typeface="+mj-lt"/>
                <a:sym typeface="+mn-ea"/>
              </a:rPr>
              <a:t>结果表明这种直接的方法显着降低了ASR，使其更接近引入对抗性触发器之前观察到的水平。</a:t>
            </a:r>
            <a:endParaRPr lang="zh-CN" altLang="en-US" sz="2000" dirty="0">
              <a:solidFill>
                <a:schemeClr val="accent1"/>
              </a:solidFill>
              <a:latin typeface="+mj-lt"/>
              <a:sym typeface="+mn-ea"/>
            </a:endParaRPr>
          </a:p>
        </p:txBody>
      </p:sp>
      <p:pic>
        <p:nvPicPr>
          <p:cNvPr id="4" name="图片 3"/>
          <p:cNvPicPr>
            <a:picLocks noChangeAspect="1"/>
          </p:cNvPicPr>
          <p:nvPr/>
        </p:nvPicPr>
        <p:blipFill>
          <a:blip r:embed="rId1"/>
          <a:stretch>
            <a:fillRect/>
          </a:stretch>
        </p:blipFill>
        <p:spPr>
          <a:xfrm>
            <a:off x="3776345" y="1168400"/>
            <a:ext cx="8242300" cy="2044700"/>
          </a:xfrm>
          <a:prstGeom prst="rect">
            <a:avLst/>
          </a:prstGeom>
        </p:spPr>
      </p:pic>
      <p:pic>
        <p:nvPicPr>
          <p:cNvPr id="7" name="图片 6"/>
          <p:cNvPicPr>
            <a:picLocks noChangeAspect="1"/>
          </p:cNvPicPr>
          <p:nvPr/>
        </p:nvPicPr>
        <p:blipFill>
          <a:blip r:embed="rId2"/>
          <a:stretch>
            <a:fillRect/>
          </a:stretch>
        </p:blipFill>
        <p:spPr>
          <a:xfrm>
            <a:off x="3957955" y="3466465"/>
            <a:ext cx="7878445" cy="31362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85800" y="1112520"/>
            <a:ext cx="7132320" cy="463296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1" name="组合 10"/>
          <p:cNvGrpSpPr/>
          <p:nvPr/>
        </p:nvGrpSpPr>
        <p:grpSpPr>
          <a:xfrm>
            <a:off x="755036" y="2575703"/>
            <a:ext cx="6993255" cy="1849822"/>
            <a:chOff x="1206393" y="2243167"/>
            <a:chExt cx="6993255" cy="1849822"/>
          </a:xfrm>
        </p:grpSpPr>
        <p:sp>
          <p:nvSpPr>
            <p:cNvPr id="12" name="文本框 11"/>
            <p:cNvSpPr txBox="1"/>
            <p:nvPr/>
          </p:nvSpPr>
          <p:spPr>
            <a:xfrm>
              <a:off x="1669943" y="3722149"/>
              <a:ext cx="3954124" cy="370840"/>
            </a:xfrm>
            <a:prstGeom prst="rect">
              <a:avLst/>
            </a:prstGeom>
            <a:noFill/>
          </p:spPr>
          <p:txBody>
            <a:bodyPr wrap="square" rtlCol="0">
              <a:spAutoFit/>
            </a:bodyPr>
            <a:lstStyle>
              <a:defPPr>
                <a:defRPr lang="zh-CN"/>
              </a:defPPr>
              <a:lvl1pPr>
                <a:lnSpc>
                  <a:spcPct val="130000"/>
                </a:lnSpc>
                <a:defRPr sz="1400"/>
              </a:lvl1pPr>
            </a:lstStyle>
            <a:p>
              <a:endParaRPr lang="zh-CN" altLang="en-US" dirty="0">
                <a:solidFill>
                  <a:schemeClr val="accent1"/>
                </a:solidFill>
              </a:endParaRPr>
            </a:p>
          </p:txBody>
        </p:sp>
        <p:sp>
          <p:nvSpPr>
            <p:cNvPr id="13" name="文本框 12"/>
            <p:cNvSpPr txBox="1"/>
            <p:nvPr/>
          </p:nvSpPr>
          <p:spPr>
            <a:xfrm>
              <a:off x="1206393" y="2243167"/>
              <a:ext cx="6993255" cy="1291590"/>
            </a:xfrm>
            <a:prstGeom prst="rect">
              <a:avLst/>
            </a:prstGeom>
            <a:noFill/>
          </p:spPr>
          <p:txBody>
            <a:bodyPr wrap="square" rtlCol="0">
              <a:spAutoFit/>
            </a:bodyPr>
            <a:lstStyle>
              <a:defPPr>
                <a:defRPr lang="zh-CN"/>
              </a:defPPr>
              <a:lvl1pPr>
                <a:lnSpc>
                  <a:spcPct val="130000"/>
                </a:lnSpc>
                <a:defRPr sz="1400"/>
              </a:lvl1pPr>
            </a:lstStyle>
            <a:p>
              <a:r>
                <a:rPr lang="zh-CN" altLang="en-US" sz="2000" dirty="0">
                  <a:solidFill>
                    <a:schemeClr val="accent1"/>
                  </a:solidFill>
                  <a:latin typeface="+mj-ea"/>
                  <a:ea typeface="+mj-ea"/>
                </a:rPr>
                <a:t>《</a:t>
              </a:r>
              <a:r>
                <a:rPr lang="en-US" altLang="zh-CN" sz="2000" dirty="0">
                  <a:solidFill>
                    <a:schemeClr val="accent1"/>
                  </a:solidFill>
                  <a:latin typeface="+mj-ea"/>
                  <a:ea typeface="+mj-ea"/>
                </a:rPr>
                <a:t>Universal and Transferable Adversarial Attacks on Aligned Language Models</a:t>
              </a:r>
              <a:r>
                <a:rPr lang="zh-CN" altLang="en-US" sz="2000" dirty="0">
                  <a:solidFill>
                    <a:schemeClr val="accent1"/>
                  </a:solidFill>
                  <a:latin typeface="+mj-ea"/>
                  <a:ea typeface="+mj-ea"/>
                </a:rPr>
                <a:t>》</a:t>
              </a:r>
              <a:endParaRPr lang="zh-CN" altLang="en-US" sz="2000" dirty="0">
                <a:solidFill>
                  <a:schemeClr val="accent1"/>
                </a:solidFill>
                <a:latin typeface="+mj-ea"/>
                <a:ea typeface="+mj-ea"/>
              </a:endParaRPr>
            </a:p>
            <a:p>
              <a:pPr algn="r"/>
              <a:r>
                <a:rPr lang="zh-CN" altLang="en-US" sz="2000" dirty="0">
                  <a:solidFill>
                    <a:schemeClr val="accent1"/>
                  </a:solidFill>
                  <a:latin typeface="+mj-ea"/>
                  <a:ea typeface="+mj-ea"/>
                </a:rPr>
                <a:t>Carnegie Mellon University</a:t>
              </a:r>
              <a:endParaRPr lang="zh-CN" altLang="en-US" sz="2000" dirty="0">
                <a:solidFill>
                  <a:schemeClr val="accent1"/>
                </a:solidFill>
                <a:latin typeface="+mj-ea"/>
                <a:ea typeface="+mj-ea"/>
              </a:endParaRPr>
            </a:p>
          </p:txBody>
        </p:sp>
      </p:grpSp>
      <p:pic>
        <p:nvPicPr>
          <p:cNvPr id="17" name="图片占位符 16" descr="C:\Users\DELL\Pictures\北京航空航天大学\113680036F7FDB0F75DD0FE7247_8E5CB737_740A3.jpg113680036F7FDB0F75DD0FE7247_8E5CB737_740A3"/>
          <p:cNvPicPr>
            <a:picLocks noGrp="1" noChangeAspect="1"/>
          </p:cNvPicPr>
          <p:nvPr>
            <p:ph type="pic" sz="quarter" idx="13"/>
          </p:nvPr>
        </p:nvPicPr>
        <p:blipFill>
          <a:blip r:embed="rId1"/>
          <a:srcRect/>
          <a:stretch>
            <a:fillRect/>
          </a:stretch>
        </p:blipFill>
        <p:spPr>
          <a:xfrm>
            <a:off x="8336598" y="1112520"/>
            <a:ext cx="3088005" cy="4632960"/>
          </a:xfr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518285" y="338455"/>
            <a:ext cx="9154795" cy="829945"/>
          </a:xfrm>
          <a:prstGeom prst="rect">
            <a:avLst/>
          </a:prstGeom>
          <a:noFill/>
        </p:spPr>
        <p:txBody>
          <a:bodyPr wrap="square" rtlCol="0">
            <a:spAutoFit/>
          </a:bodyPr>
          <a:p>
            <a:pPr algn="ctr">
              <a:lnSpc>
                <a:spcPct val="120000"/>
              </a:lnSpc>
            </a:pPr>
            <a:r>
              <a:rPr lang="en-US" sz="4000" b="1" dirty="0">
                <a:solidFill>
                  <a:schemeClr val="accent1"/>
                </a:solidFill>
                <a:latin typeface="+mj-lt"/>
                <a:sym typeface="+mn-ea"/>
              </a:rPr>
              <a:t>Paraphrasing</a:t>
            </a:r>
            <a:r>
              <a:rPr lang="en-US" altLang="zh-CN" sz="4000" b="1" dirty="0">
                <a:solidFill>
                  <a:schemeClr val="accent1"/>
                </a:solidFill>
                <a:latin typeface="+mj-lt"/>
              </a:rPr>
              <a:t> </a:t>
            </a:r>
            <a:r>
              <a:rPr lang="zh-CN" altLang="en-US" sz="4000" b="1" dirty="0">
                <a:solidFill>
                  <a:schemeClr val="accent1"/>
                </a:solidFill>
                <a:latin typeface="+mj-lt"/>
              </a:rPr>
              <a:t>实验</a:t>
            </a:r>
            <a:r>
              <a:rPr lang="zh-CN" altLang="en-US" sz="4000" b="1" dirty="0">
                <a:solidFill>
                  <a:schemeClr val="accent1"/>
                </a:solidFill>
                <a:latin typeface="+mj-lt"/>
              </a:rPr>
              <a:t>结果</a:t>
            </a:r>
            <a:endParaRPr lang="zh-CN" altLang="en-US" sz="4000" b="1" dirty="0">
              <a:solidFill>
                <a:schemeClr val="accent1"/>
              </a:solidFill>
              <a:latin typeface="+mj-lt"/>
            </a:endParaRPr>
          </a:p>
        </p:txBody>
      </p:sp>
      <p:pic>
        <p:nvPicPr>
          <p:cNvPr id="2" name="图片 1"/>
          <p:cNvPicPr>
            <a:picLocks noChangeAspect="1"/>
          </p:cNvPicPr>
          <p:nvPr/>
        </p:nvPicPr>
        <p:blipFill>
          <a:blip r:embed="rId1"/>
          <a:stretch>
            <a:fillRect/>
          </a:stretch>
        </p:blipFill>
        <p:spPr>
          <a:xfrm>
            <a:off x="838200" y="1965325"/>
            <a:ext cx="10515600" cy="34036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202690" y="469265"/>
            <a:ext cx="9636125" cy="829945"/>
          </a:xfrm>
          <a:prstGeom prst="rect">
            <a:avLst/>
          </a:prstGeom>
          <a:noFill/>
        </p:spPr>
        <p:txBody>
          <a:bodyPr wrap="square" rtlCol="0">
            <a:spAutoFit/>
          </a:bodyPr>
          <a:p>
            <a:pPr algn="ctr">
              <a:lnSpc>
                <a:spcPct val="120000"/>
              </a:lnSpc>
            </a:pPr>
            <a:r>
              <a:rPr lang="en-US" sz="4000" b="1" dirty="0">
                <a:solidFill>
                  <a:schemeClr val="accent1"/>
                </a:solidFill>
                <a:latin typeface="+mj-lt"/>
              </a:rPr>
              <a:t>Preprocessing</a:t>
            </a:r>
            <a:r>
              <a:rPr sz="4000" b="1" dirty="0">
                <a:solidFill>
                  <a:schemeClr val="accent1"/>
                </a:solidFill>
                <a:latin typeface="+mj-lt"/>
              </a:rPr>
              <a:t> </a:t>
            </a:r>
            <a:r>
              <a:rPr lang="en-US" sz="4000" b="1" dirty="0">
                <a:solidFill>
                  <a:schemeClr val="accent1"/>
                </a:solidFill>
                <a:latin typeface="+mj-lt"/>
              </a:rPr>
              <a:t>Defense</a:t>
            </a:r>
            <a:r>
              <a:rPr sz="4000" b="1" dirty="0">
                <a:solidFill>
                  <a:schemeClr val="accent1"/>
                </a:solidFill>
                <a:latin typeface="+mj-lt"/>
              </a:rPr>
              <a:t>:</a:t>
            </a:r>
            <a:r>
              <a:rPr lang="en-US" sz="4000" b="1" dirty="0">
                <a:solidFill>
                  <a:schemeClr val="accent1"/>
                </a:solidFill>
                <a:latin typeface="+mj-lt"/>
              </a:rPr>
              <a:t>Retokenization</a:t>
            </a:r>
            <a:endParaRPr lang="en-US" sz="4000" b="1" dirty="0">
              <a:solidFill>
                <a:schemeClr val="accent1"/>
              </a:solidFill>
              <a:latin typeface="+mj-lt"/>
            </a:endParaRPr>
          </a:p>
        </p:txBody>
      </p:sp>
      <p:sp>
        <p:nvSpPr>
          <p:cNvPr id="3" name="文本框 2"/>
          <p:cNvSpPr txBox="1"/>
          <p:nvPr/>
        </p:nvSpPr>
        <p:spPr>
          <a:xfrm>
            <a:off x="1202690" y="1965960"/>
            <a:ext cx="9787255" cy="3784600"/>
          </a:xfrm>
          <a:prstGeom prst="rect">
            <a:avLst/>
          </a:prstGeom>
          <a:noFill/>
        </p:spPr>
        <p:txBody>
          <a:bodyPr wrap="square" rtlCol="0">
            <a:spAutoFit/>
          </a:bodyPr>
          <a:p>
            <a:pPr algn="just">
              <a:lnSpc>
                <a:spcPct val="120000"/>
              </a:lnSpc>
            </a:pPr>
            <a:r>
              <a:rPr lang="en-US" sz="2000" dirty="0">
                <a:solidFill>
                  <a:schemeClr val="accent1"/>
                </a:solidFill>
              </a:rPr>
              <a:t>    </a:t>
            </a:r>
            <a:r>
              <a:rPr sz="2000" dirty="0">
                <a:solidFill>
                  <a:schemeClr val="accent1"/>
                </a:solidFill>
              </a:rPr>
              <a:t>上述</a:t>
            </a:r>
            <a:r>
              <a:rPr lang="zh-CN" sz="2000" dirty="0">
                <a:solidFill>
                  <a:schemeClr val="accent1"/>
                </a:solidFill>
              </a:rPr>
              <a:t>的两种</a:t>
            </a:r>
            <a:r>
              <a:rPr sz="2000" dirty="0">
                <a:solidFill>
                  <a:schemeClr val="accent1"/>
                </a:solidFill>
              </a:rPr>
              <a:t>防御</a:t>
            </a:r>
            <a:r>
              <a:rPr lang="zh-CN" sz="2000" dirty="0">
                <a:solidFill>
                  <a:schemeClr val="accent1"/>
                </a:solidFill>
              </a:rPr>
              <a:t>方法会</a:t>
            </a:r>
            <a:r>
              <a:rPr sz="2000" dirty="0">
                <a:solidFill>
                  <a:schemeClr val="accent1"/>
                </a:solidFill>
              </a:rPr>
              <a:t>干预导致模型行为的显著改变一一例如，</a:t>
            </a:r>
            <a:r>
              <a:rPr lang="en-US" sz="2000" dirty="0">
                <a:solidFill>
                  <a:schemeClr val="accent1"/>
                </a:solidFill>
                <a:latin typeface="+mj-lt"/>
                <a:sym typeface="+mn-ea"/>
              </a:rPr>
              <a:t>Paraphrasing</a:t>
            </a:r>
            <a:r>
              <a:rPr sz="2000" dirty="0">
                <a:solidFill>
                  <a:schemeClr val="accent1"/>
                </a:solidFill>
              </a:rPr>
              <a:t>可能导致</a:t>
            </a:r>
            <a:r>
              <a:rPr lang="zh-CN" sz="2000" dirty="0">
                <a:solidFill>
                  <a:schemeClr val="accent1"/>
                </a:solidFill>
              </a:rPr>
              <a:t>生成</a:t>
            </a:r>
            <a:r>
              <a:rPr sz="2000" dirty="0">
                <a:solidFill>
                  <a:schemeClr val="accent1"/>
                </a:solidFill>
              </a:rPr>
              <a:t>具有意外属性的提示，未能通过</a:t>
            </a:r>
            <a:r>
              <a:rPr lang="en-US" sz="2000" dirty="0">
                <a:solidFill>
                  <a:schemeClr val="accent1"/>
                </a:solidFill>
              </a:rPr>
              <a:t>ppl filter</a:t>
            </a:r>
            <a:r>
              <a:rPr sz="2000" dirty="0">
                <a:solidFill>
                  <a:schemeClr val="accent1"/>
                </a:solidFill>
              </a:rPr>
              <a:t>的</a:t>
            </a:r>
            <a:r>
              <a:rPr lang="en-US" sz="2000" dirty="0">
                <a:solidFill>
                  <a:schemeClr val="accent1"/>
                </a:solidFill>
              </a:rPr>
              <a:t>prompt</a:t>
            </a:r>
            <a:r>
              <a:rPr sz="2000" dirty="0">
                <a:solidFill>
                  <a:schemeClr val="accent1"/>
                </a:solidFill>
              </a:rPr>
              <a:t>可能导致LLM没有响应。更</a:t>
            </a:r>
            <a:r>
              <a:rPr lang="zh-CN" sz="2000" dirty="0">
                <a:solidFill>
                  <a:schemeClr val="accent1"/>
                </a:solidFill>
              </a:rPr>
              <a:t>进一步</a:t>
            </a:r>
            <a:r>
              <a:rPr sz="2000" dirty="0">
                <a:solidFill>
                  <a:schemeClr val="accent1"/>
                </a:solidFill>
              </a:rPr>
              <a:t>的方法</a:t>
            </a:r>
            <a:r>
              <a:rPr lang="zh-CN" sz="2000" dirty="0">
                <a:solidFill>
                  <a:schemeClr val="accent1"/>
                </a:solidFill>
              </a:rPr>
              <a:t>是</a:t>
            </a:r>
            <a:r>
              <a:rPr sz="2000" dirty="0">
                <a:solidFill>
                  <a:schemeClr val="accent1"/>
                </a:solidFill>
              </a:rPr>
              <a:t>破坏可疑的对抗性提示，</a:t>
            </a:r>
            <a:r>
              <a:rPr lang="zh-CN" sz="2000" dirty="0">
                <a:solidFill>
                  <a:schemeClr val="accent1"/>
                </a:solidFill>
              </a:rPr>
              <a:t>且</a:t>
            </a:r>
            <a:r>
              <a:rPr sz="2000" dirty="0">
                <a:solidFill>
                  <a:schemeClr val="accent1"/>
                </a:solidFill>
              </a:rPr>
              <a:t>不会在提示是良性的情况下显著降低或改变模型行为。这可以通过</a:t>
            </a:r>
            <a:r>
              <a:rPr lang="en-US" sz="2000" dirty="0">
                <a:solidFill>
                  <a:schemeClr val="accent1"/>
                </a:solidFill>
              </a:rPr>
              <a:t>Retokenization prompt</a:t>
            </a:r>
            <a:r>
              <a:rPr sz="2000" dirty="0">
                <a:solidFill>
                  <a:schemeClr val="accent1"/>
                </a:solidFill>
              </a:rPr>
              <a:t>来实现</a:t>
            </a:r>
            <a:r>
              <a:rPr lang="zh-CN" sz="2000" dirty="0">
                <a:solidFill>
                  <a:schemeClr val="accent1"/>
                </a:solidFill>
              </a:rPr>
              <a:t>。</a:t>
            </a:r>
            <a:endParaRPr lang="zh-CN" sz="2000" dirty="0">
              <a:solidFill>
                <a:schemeClr val="accent1"/>
              </a:solidFill>
            </a:endParaRPr>
          </a:p>
          <a:p>
            <a:pPr algn="just">
              <a:lnSpc>
                <a:spcPct val="120000"/>
              </a:lnSpc>
            </a:pPr>
            <a:endParaRPr lang="zh-CN" sz="2000" dirty="0">
              <a:solidFill>
                <a:schemeClr val="accent1"/>
              </a:solidFill>
            </a:endParaRPr>
          </a:p>
          <a:p>
            <a:pPr algn="just">
              <a:lnSpc>
                <a:spcPct val="120000"/>
              </a:lnSpc>
            </a:pPr>
            <a:r>
              <a:rPr lang="zh-CN" sz="2000" dirty="0">
                <a:solidFill>
                  <a:schemeClr val="accent1"/>
                </a:solidFill>
              </a:rPr>
              <a:t> </a:t>
            </a:r>
            <a:r>
              <a:rPr lang="en-US" altLang="zh-CN" sz="2000" dirty="0">
                <a:solidFill>
                  <a:schemeClr val="accent1"/>
                </a:solidFill>
              </a:rPr>
              <a:t>   在最简单的情况下，我们将token分开，并使用多个较小的token表示它们。例如，记号“studying”具有破记号表示“study”+“ing”，以及其他可能性。我们假设对抗性提示可能会利用特定的对抗性token组合，而破碎的</a:t>
            </a:r>
            <a:r>
              <a:rPr lang="en-US" altLang="zh-CN" sz="2000" dirty="0">
                <a:solidFill>
                  <a:schemeClr val="accent1"/>
                </a:solidFill>
              </a:rPr>
              <a:t>token可能会破坏对抗性行为。</a:t>
            </a:r>
            <a:endParaRPr lang="en-US" altLang="zh-CN" sz="2000" dirty="0">
              <a:solidFill>
                <a:schemeClr val="accent1"/>
              </a:solidFill>
            </a:endParaRPr>
          </a:p>
          <a:p>
            <a:pPr algn="just">
              <a:lnSpc>
                <a:spcPct val="120000"/>
              </a:lnSpc>
            </a:pPr>
            <a:r>
              <a:rPr lang="zh-CN" sz="2000" dirty="0">
                <a:solidFill>
                  <a:schemeClr val="accent1"/>
                </a:solidFill>
              </a:rPr>
              <a:t>有研究表明，破坏标记可能对LLaMA的模型生成影响最小，可能是因为拼写错误和分块在大型训练数据中</a:t>
            </a:r>
            <a:r>
              <a:rPr lang="zh-CN" sz="2000" dirty="0">
                <a:solidFill>
                  <a:schemeClr val="accent1"/>
                </a:solidFill>
              </a:rPr>
              <a:t>较为常见，使这些模型对良性文本的重新标记化具有鲁棒性。</a:t>
            </a:r>
            <a:endParaRPr lang="zh-CN" sz="2000" dirty="0">
              <a:solidFill>
                <a:schemeClr val="accen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518285" y="338455"/>
            <a:ext cx="9154795" cy="829945"/>
          </a:xfrm>
          <a:prstGeom prst="rect">
            <a:avLst/>
          </a:prstGeom>
          <a:noFill/>
        </p:spPr>
        <p:txBody>
          <a:bodyPr wrap="square" rtlCol="0">
            <a:spAutoFit/>
          </a:bodyPr>
          <a:p>
            <a:pPr algn="ctr">
              <a:lnSpc>
                <a:spcPct val="120000"/>
              </a:lnSpc>
            </a:pPr>
            <a:r>
              <a:rPr lang="en-US" sz="4000" b="1" dirty="0">
                <a:solidFill>
                  <a:schemeClr val="accent1"/>
                </a:solidFill>
                <a:latin typeface="+mj-lt"/>
                <a:sym typeface="+mn-ea"/>
              </a:rPr>
              <a:t>Retokenization</a:t>
            </a:r>
            <a:r>
              <a:rPr lang="en-US" altLang="zh-CN" sz="4000" b="1" dirty="0">
                <a:solidFill>
                  <a:schemeClr val="accent1"/>
                </a:solidFill>
                <a:latin typeface="+mj-lt"/>
              </a:rPr>
              <a:t> </a:t>
            </a:r>
            <a:r>
              <a:rPr lang="zh-CN" altLang="en-US" sz="4000" b="1" dirty="0">
                <a:solidFill>
                  <a:schemeClr val="accent1"/>
                </a:solidFill>
                <a:latin typeface="+mj-lt"/>
              </a:rPr>
              <a:t>实验</a:t>
            </a:r>
            <a:r>
              <a:rPr lang="zh-CN" altLang="en-US" sz="4000" b="1" dirty="0">
                <a:solidFill>
                  <a:schemeClr val="accent1"/>
                </a:solidFill>
                <a:latin typeface="+mj-lt"/>
              </a:rPr>
              <a:t>结果</a:t>
            </a:r>
            <a:endParaRPr lang="zh-CN" altLang="en-US" sz="4000" b="1" dirty="0">
              <a:solidFill>
                <a:schemeClr val="accent1"/>
              </a:solidFill>
              <a:latin typeface="+mj-lt"/>
            </a:endParaRPr>
          </a:p>
        </p:txBody>
      </p:sp>
      <p:sp>
        <p:nvSpPr>
          <p:cNvPr id="3" name="文本框 2"/>
          <p:cNvSpPr txBox="1"/>
          <p:nvPr/>
        </p:nvSpPr>
        <p:spPr>
          <a:xfrm>
            <a:off x="1164590" y="1692275"/>
            <a:ext cx="4419600" cy="1419860"/>
          </a:xfrm>
          <a:prstGeom prst="rect">
            <a:avLst/>
          </a:prstGeom>
          <a:noFill/>
        </p:spPr>
        <p:txBody>
          <a:bodyPr wrap="square" rtlCol="0" anchor="t">
            <a:spAutoFit/>
          </a:bodyPr>
          <a:p>
            <a:pPr algn="just">
              <a:lnSpc>
                <a:spcPct val="120000"/>
              </a:lnSpc>
            </a:pPr>
            <a:r>
              <a:rPr lang="en-US" altLang="zh-CN" dirty="0">
                <a:solidFill>
                  <a:schemeClr val="accent1"/>
                </a:solidFill>
              </a:rPr>
              <a:t>    </a:t>
            </a:r>
            <a:r>
              <a:rPr lang="zh-CN" altLang="en-US" dirty="0">
                <a:solidFill>
                  <a:schemeClr val="accent1"/>
                </a:solidFill>
              </a:rPr>
              <a:t>为了分解文本，本文使用BPE-dropout，BPE-dropout在文本的标记化期间</a:t>
            </a:r>
            <a:r>
              <a:rPr lang="zh-CN" altLang="en-US" dirty="0">
                <a:solidFill>
                  <a:schemeClr val="accent1"/>
                </a:solidFill>
              </a:rPr>
              <a:t>随机丢弃BPE合并的</a:t>
            </a:r>
            <a:r>
              <a:rPr lang="zh-CN" altLang="en-US" dirty="0">
                <a:solidFill>
                  <a:schemeClr val="accent1"/>
                </a:solidFill>
                <a:sym typeface="+mn-ea"/>
              </a:rPr>
              <a:t>p%</a:t>
            </a:r>
            <a:r>
              <a:rPr lang="zh-CN" altLang="en-US" dirty="0">
                <a:solidFill>
                  <a:schemeClr val="accent1"/>
                </a:solidFill>
              </a:rPr>
              <a:t>，导致具有比标准表示更多的标记的随机标记化。</a:t>
            </a:r>
            <a:endParaRPr lang="zh-CN" altLang="en-US" dirty="0">
              <a:solidFill>
                <a:schemeClr val="accent1"/>
              </a:solidFill>
            </a:endParaRPr>
          </a:p>
        </p:txBody>
      </p:sp>
      <p:pic>
        <p:nvPicPr>
          <p:cNvPr id="4" name="图片 3"/>
          <p:cNvPicPr>
            <a:picLocks noChangeAspect="1"/>
          </p:cNvPicPr>
          <p:nvPr/>
        </p:nvPicPr>
        <p:blipFill>
          <a:blip r:embed="rId1"/>
          <a:stretch>
            <a:fillRect/>
          </a:stretch>
        </p:blipFill>
        <p:spPr>
          <a:xfrm>
            <a:off x="7125970" y="4254500"/>
            <a:ext cx="4032250" cy="1918335"/>
          </a:xfrm>
          <a:prstGeom prst="rect">
            <a:avLst/>
          </a:prstGeom>
        </p:spPr>
      </p:pic>
      <p:pic>
        <p:nvPicPr>
          <p:cNvPr id="5" name="图片 4"/>
          <p:cNvPicPr>
            <a:picLocks noChangeAspect="1"/>
          </p:cNvPicPr>
          <p:nvPr/>
        </p:nvPicPr>
        <p:blipFill>
          <a:blip r:embed="rId2"/>
          <a:stretch>
            <a:fillRect/>
          </a:stretch>
        </p:blipFill>
        <p:spPr>
          <a:xfrm>
            <a:off x="257175" y="3905885"/>
            <a:ext cx="6235065" cy="2615565"/>
          </a:xfrm>
          <a:prstGeom prst="rect">
            <a:avLst/>
          </a:prstGeom>
        </p:spPr>
      </p:pic>
      <p:pic>
        <p:nvPicPr>
          <p:cNvPr id="6" name="图片 5"/>
          <p:cNvPicPr>
            <a:picLocks noChangeAspect="1"/>
          </p:cNvPicPr>
          <p:nvPr/>
        </p:nvPicPr>
        <p:blipFill>
          <a:blip r:embed="rId3"/>
          <a:stretch>
            <a:fillRect/>
          </a:stretch>
        </p:blipFill>
        <p:spPr>
          <a:xfrm>
            <a:off x="6311265" y="1431290"/>
            <a:ext cx="5662295" cy="23094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95655" y="469265"/>
            <a:ext cx="10600055" cy="829945"/>
          </a:xfrm>
          <a:prstGeom prst="rect">
            <a:avLst/>
          </a:prstGeom>
          <a:noFill/>
        </p:spPr>
        <p:txBody>
          <a:bodyPr wrap="square" rtlCol="0">
            <a:spAutoFit/>
          </a:bodyPr>
          <a:p>
            <a:pPr algn="ctr">
              <a:lnSpc>
                <a:spcPct val="120000"/>
              </a:lnSpc>
            </a:pPr>
            <a:r>
              <a:rPr sz="4000" b="1" dirty="0">
                <a:solidFill>
                  <a:schemeClr val="accent1"/>
                </a:solidFill>
                <a:latin typeface="+mj-lt"/>
              </a:rPr>
              <a:t>R</a:t>
            </a:r>
            <a:r>
              <a:rPr lang="en-US" sz="4000" b="1" dirty="0">
                <a:solidFill>
                  <a:schemeClr val="accent1"/>
                </a:solidFill>
                <a:latin typeface="+mj-lt"/>
              </a:rPr>
              <a:t>obust</a:t>
            </a:r>
            <a:r>
              <a:rPr sz="4000" b="1" dirty="0">
                <a:solidFill>
                  <a:schemeClr val="accent1"/>
                </a:solidFill>
                <a:latin typeface="+mj-lt"/>
              </a:rPr>
              <a:t> </a:t>
            </a:r>
            <a:r>
              <a:rPr lang="en-US" sz="4000" b="1" dirty="0">
                <a:solidFill>
                  <a:schemeClr val="accent1"/>
                </a:solidFill>
                <a:latin typeface="+mj-lt"/>
              </a:rPr>
              <a:t>Optimization</a:t>
            </a:r>
            <a:r>
              <a:rPr sz="4000" b="1" dirty="0">
                <a:solidFill>
                  <a:schemeClr val="accent1"/>
                </a:solidFill>
                <a:latin typeface="+mj-lt"/>
              </a:rPr>
              <a:t>: </a:t>
            </a:r>
            <a:r>
              <a:rPr lang="en-US" sz="4000" b="1" dirty="0">
                <a:solidFill>
                  <a:schemeClr val="accent1"/>
                </a:solidFill>
                <a:latin typeface="+mj-lt"/>
              </a:rPr>
              <a:t>Adversarial</a:t>
            </a:r>
            <a:r>
              <a:rPr sz="4000" b="1" dirty="0">
                <a:solidFill>
                  <a:schemeClr val="accent1"/>
                </a:solidFill>
                <a:latin typeface="+mj-lt"/>
              </a:rPr>
              <a:t> </a:t>
            </a:r>
            <a:r>
              <a:rPr lang="en-US" sz="4000" b="1" dirty="0">
                <a:solidFill>
                  <a:schemeClr val="accent1"/>
                </a:solidFill>
                <a:latin typeface="+mj-lt"/>
              </a:rPr>
              <a:t>Training</a:t>
            </a:r>
            <a:endParaRPr lang="en-US" sz="4000" b="1" dirty="0">
              <a:solidFill>
                <a:schemeClr val="accent1"/>
              </a:solidFill>
              <a:latin typeface="+mj-lt"/>
            </a:endParaRPr>
          </a:p>
        </p:txBody>
      </p:sp>
      <p:sp>
        <p:nvSpPr>
          <p:cNvPr id="3" name="文本框 2"/>
          <p:cNvSpPr txBox="1"/>
          <p:nvPr/>
        </p:nvSpPr>
        <p:spPr>
          <a:xfrm>
            <a:off x="1202690" y="1668145"/>
            <a:ext cx="9787255" cy="4523105"/>
          </a:xfrm>
          <a:prstGeom prst="rect">
            <a:avLst/>
          </a:prstGeom>
          <a:noFill/>
        </p:spPr>
        <p:txBody>
          <a:bodyPr wrap="square" rtlCol="0">
            <a:spAutoFit/>
          </a:bodyPr>
          <a:p>
            <a:pPr algn="just">
              <a:lnSpc>
                <a:spcPct val="120000"/>
              </a:lnSpc>
            </a:pPr>
            <a:r>
              <a:rPr lang="en-US" sz="2000" dirty="0">
                <a:solidFill>
                  <a:schemeClr val="accent1"/>
                </a:solidFill>
              </a:rPr>
              <a:t>    </a:t>
            </a:r>
            <a:r>
              <a:rPr sz="2000" dirty="0">
                <a:solidFill>
                  <a:schemeClr val="accent1"/>
                </a:solidFill>
              </a:rPr>
              <a:t>对抗性训练是对抗性攻击的规范防御，特别是对于图像分类器。在这个过程中，对抗性攻击在每次训练迭代中被精心制作，并插入到训练批次中，以便模型可以学习如何适当地处理它们</a:t>
            </a:r>
            <a:r>
              <a:rPr lang="zh-CN" sz="2000" dirty="0">
                <a:solidFill>
                  <a:schemeClr val="accent1"/>
                </a:solidFill>
              </a:rPr>
              <a:t>，但使用</a:t>
            </a:r>
            <a:r>
              <a:rPr sz="2000" dirty="0">
                <a:solidFill>
                  <a:schemeClr val="accent1"/>
                </a:solidFill>
              </a:rPr>
              <a:t>它来防止对LLM的攻击时出现了一些</a:t>
            </a:r>
            <a:r>
              <a:rPr lang="zh-CN" sz="2000" dirty="0">
                <a:solidFill>
                  <a:schemeClr val="accent1"/>
                </a:solidFill>
              </a:rPr>
              <a:t>问题</a:t>
            </a:r>
            <a:r>
              <a:rPr sz="2000" dirty="0">
                <a:solidFill>
                  <a:schemeClr val="accent1"/>
                </a:solidFill>
              </a:rPr>
              <a:t>。</a:t>
            </a:r>
            <a:endParaRPr sz="2000" dirty="0">
              <a:solidFill>
                <a:schemeClr val="accent1"/>
              </a:solidFill>
            </a:endParaRPr>
          </a:p>
          <a:p>
            <a:pPr algn="just">
              <a:lnSpc>
                <a:spcPct val="120000"/>
              </a:lnSpc>
            </a:pPr>
            <a:endParaRPr sz="2000" dirty="0">
              <a:solidFill>
                <a:schemeClr val="accent1"/>
              </a:solidFill>
            </a:endParaRPr>
          </a:p>
          <a:p>
            <a:pPr algn="just">
              <a:lnSpc>
                <a:spcPct val="120000"/>
              </a:lnSpc>
            </a:pPr>
            <a:r>
              <a:rPr sz="2000" dirty="0">
                <a:solidFill>
                  <a:schemeClr val="accent1"/>
                </a:solidFill>
              </a:rPr>
              <a:t> </a:t>
            </a:r>
            <a:r>
              <a:rPr lang="en-US" sz="2000" dirty="0">
                <a:solidFill>
                  <a:schemeClr val="accent1"/>
                </a:solidFill>
              </a:rPr>
              <a:t>   </a:t>
            </a:r>
            <a:r>
              <a:rPr sz="2000" dirty="0">
                <a:solidFill>
                  <a:schemeClr val="accent1"/>
                </a:solidFill>
              </a:rPr>
              <a:t>首先，对抗性预训练在许多情况下可能是不可行的，因为它增加了计算成本。当针对强LLM攻击进行训练时，这个问题尤其突出，因为即使使用多个GPU，制作单个攻击字符串也可能需要数小时。在连续数据上，单个梯度更新足以生成对抗方向，即使是强对抗训练方案，每个训练步骤使用的对抗梯度步骤也不到10个。</a:t>
            </a:r>
            <a:endParaRPr sz="2000" dirty="0">
              <a:solidFill>
                <a:schemeClr val="accent1"/>
              </a:solidFill>
            </a:endParaRPr>
          </a:p>
          <a:p>
            <a:pPr algn="just">
              <a:lnSpc>
                <a:spcPct val="120000"/>
              </a:lnSpc>
            </a:pPr>
            <a:endParaRPr sz="2000" dirty="0">
              <a:solidFill>
                <a:schemeClr val="accent1"/>
              </a:solidFill>
            </a:endParaRPr>
          </a:p>
          <a:p>
            <a:pPr algn="just">
              <a:lnSpc>
                <a:spcPct val="120000"/>
              </a:lnSpc>
            </a:pPr>
            <a:r>
              <a:rPr sz="2000" dirty="0">
                <a:solidFill>
                  <a:schemeClr val="accent1"/>
                </a:solidFill>
              </a:rPr>
              <a:t> </a:t>
            </a:r>
            <a:r>
              <a:rPr lang="en-US" sz="2000" dirty="0">
                <a:solidFill>
                  <a:schemeClr val="accent1"/>
                </a:solidFill>
              </a:rPr>
              <a:t>   </a:t>
            </a:r>
            <a:r>
              <a:rPr sz="2000" dirty="0">
                <a:solidFill>
                  <a:schemeClr val="accent1"/>
                </a:solidFill>
              </a:rPr>
              <a:t>另一方面，我们到目前为止讨论的LLM攻击在有效之前需要进行数千次模型</a:t>
            </a:r>
            <a:r>
              <a:rPr lang="zh-CN" sz="2000" dirty="0">
                <a:solidFill>
                  <a:schemeClr val="accent1"/>
                </a:solidFill>
              </a:rPr>
              <a:t>推理</a:t>
            </a:r>
            <a:r>
              <a:rPr sz="2000" dirty="0">
                <a:solidFill>
                  <a:schemeClr val="accent1"/>
                </a:solidFill>
              </a:rPr>
              <a:t>。</a:t>
            </a:r>
            <a:r>
              <a:rPr lang="zh-CN" sz="2000" dirty="0">
                <a:solidFill>
                  <a:schemeClr val="accent1"/>
                </a:solidFill>
              </a:rPr>
              <a:t>因此，更常见的方法是在指令微调期间通过注入人工对抗提示数据集</a:t>
            </a:r>
            <a:r>
              <a:rPr lang="zh-CN" sz="2000" dirty="0">
                <a:solidFill>
                  <a:schemeClr val="accent1"/>
                </a:solidFill>
              </a:rPr>
              <a:t>来近似对抗性训练来回避这些困难。</a:t>
            </a:r>
            <a:endParaRPr lang="zh-CN" sz="2000" dirty="0">
              <a:solidFill>
                <a:schemeClr val="accen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518285" y="338455"/>
            <a:ext cx="9154795" cy="829945"/>
          </a:xfrm>
          <a:prstGeom prst="rect">
            <a:avLst/>
          </a:prstGeom>
          <a:noFill/>
        </p:spPr>
        <p:txBody>
          <a:bodyPr wrap="square" rtlCol="0">
            <a:spAutoFit/>
          </a:bodyPr>
          <a:p>
            <a:pPr algn="ctr">
              <a:lnSpc>
                <a:spcPct val="120000"/>
              </a:lnSpc>
            </a:pPr>
            <a:r>
              <a:rPr lang="en-US" sz="4000" b="1" dirty="0">
                <a:solidFill>
                  <a:schemeClr val="accent1"/>
                </a:solidFill>
                <a:latin typeface="+mj-lt"/>
                <a:sym typeface="+mn-ea"/>
              </a:rPr>
              <a:t>Adversarial</a:t>
            </a:r>
            <a:r>
              <a:rPr sz="4000" b="1" dirty="0">
                <a:solidFill>
                  <a:schemeClr val="accent1"/>
                </a:solidFill>
                <a:latin typeface="+mj-lt"/>
                <a:sym typeface="+mn-ea"/>
              </a:rPr>
              <a:t> </a:t>
            </a:r>
            <a:r>
              <a:rPr lang="en-US" sz="4000" b="1" dirty="0">
                <a:solidFill>
                  <a:schemeClr val="accent1"/>
                </a:solidFill>
                <a:latin typeface="+mj-lt"/>
                <a:sym typeface="+mn-ea"/>
              </a:rPr>
              <a:t>Training</a:t>
            </a:r>
            <a:r>
              <a:rPr lang="en-US" altLang="zh-CN" sz="4000" b="1" dirty="0">
                <a:solidFill>
                  <a:schemeClr val="accent1"/>
                </a:solidFill>
                <a:latin typeface="+mj-lt"/>
              </a:rPr>
              <a:t> </a:t>
            </a:r>
            <a:r>
              <a:rPr lang="zh-CN" altLang="en-US" sz="4000" b="1" dirty="0">
                <a:solidFill>
                  <a:schemeClr val="accent1"/>
                </a:solidFill>
                <a:latin typeface="+mj-lt"/>
              </a:rPr>
              <a:t>实验</a:t>
            </a:r>
            <a:r>
              <a:rPr lang="zh-CN" altLang="en-US" sz="4000" b="1" dirty="0">
                <a:solidFill>
                  <a:schemeClr val="accent1"/>
                </a:solidFill>
                <a:latin typeface="+mj-lt"/>
              </a:rPr>
              <a:t>结果</a:t>
            </a:r>
            <a:endParaRPr lang="zh-CN" altLang="en-US" sz="4000" b="1" dirty="0">
              <a:solidFill>
                <a:schemeClr val="accent1"/>
              </a:solidFill>
              <a:latin typeface="+mj-lt"/>
            </a:endParaRPr>
          </a:p>
        </p:txBody>
      </p:sp>
      <p:pic>
        <p:nvPicPr>
          <p:cNvPr id="6" name="图片 5"/>
          <p:cNvPicPr>
            <a:picLocks noChangeAspect="1"/>
          </p:cNvPicPr>
          <p:nvPr/>
        </p:nvPicPr>
        <p:blipFill>
          <a:blip r:embed="rId1"/>
          <a:stretch>
            <a:fillRect/>
          </a:stretch>
        </p:blipFill>
        <p:spPr>
          <a:xfrm>
            <a:off x="1518285" y="3844290"/>
            <a:ext cx="9359900" cy="1765300"/>
          </a:xfrm>
          <a:prstGeom prst="rect">
            <a:avLst/>
          </a:prstGeom>
        </p:spPr>
      </p:pic>
      <p:sp>
        <p:nvSpPr>
          <p:cNvPr id="7" name="文本框 6"/>
          <p:cNvSpPr txBox="1"/>
          <p:nvPr/>
        </p:nvSpPr>
        <p:spPr>
          <a:xfrm>
            <a:off x="1749425" y="1630045"/>
            <a:ext cx="8691880" cy="1751965"/>
          </a:xfrm>
          <a:prstGeom prst="rect">
            <a:avLst/>
          </a:prstGeom>
          <a:noFill/>
        </p:spPr>
        <p:txBody>
          <a:bodyPr wrap="square" rtlCol="0" anchor="t">
            <a:spAutoFit/>
          </a:bodyPr>
          <a:p>
            <a:pPr algn="just">
              <a:lnSpc>
                <a:spcPct val="120000"/>
              </a:lnSpc>
            </a:pPr>
            <a:r>
              <a:rPr lang="en-US" altLang="zh-CN" dirty="0">
                <a:solidFill>
                  <a:schemeClr val="accent1"/>
                </a:solidFill>
              </a:rPr>
              <a:t>    </a:t>
            </a:r>
            <a:r>
              <a:rPr lang="zh-CN" altLang="en-US" dirty="0">
                <a:solidFill>
                  <a:schemeClr val="accent1"/>
                </a:solidFill>
              </a:rPr>
              <a:t>在数据混合中包含有害提示可能会导致未攻击的有害提示的成功率略低，特别是当您继续从现有的指令模型进行训练时。然而，这并不能阻止有害提示的受攻击版本，因为ASR相差不到1%。此外，继续使用指令模型进行训练只会导致性能下降约2%。这可能并不奇怪，因为我们没有明确地在优化器做出的有害提示上训练，因为这在计算上是不可行的。</a:t>
            </a:r>
            <a:endParaRPr lang="zh-CN" altLang="en-US" dirty="0">
              <a:solidFill>
                <a:schemeClr val="accen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518285" y="338455"/>
            <a:ext cx="9154795" cy="829945"/>
          </a:xfrm>
          <a:prstGeom prst="rect">
            <a:avLst/>
          </a:prstGeom>
          <a:noFill/>
        </p:spPr>
        <p:txBody>
          <a:bodyPr wrap="square" rtlCol="0">
            <a:spAutoFit/>
          </a:bodyPr>
          <a:p>
            <a:pPr algn="ctr">
              <a:lnSpc>
                <a:spcPct val="120000"/>
              </a:lnSpc>
            </a:pPr>
            <a:r>
              <a:rPr lang="zh-CN" altLang="en-US" sz="4000" b="1" dirty="0">
                <a:solidFill>
                  <a:schemeClr val="accent1"/>
                </a:solidFill>
                <a:latin typeface="+mj-lt"/>
                <a:sym typeface="+mn-ea"/>
              </a:rPr>
              <a:t>思考讨论</a:t>
            </a:r>
            <a:endParaRPr lang="zh-CN" altLang="en-US" sz="4000" b="1" dirty="0">
              <a:solidFill>
                <a:schemeClr val="accent1"/>
              </a:solidFill>
              <a:latin typeface="+mj-lt"/>
              <a:sym typeface="+mn-ea"/>
            </a:endParaRPr>
          </a:p>
        </p:txBody>
      </p:sp>
      <p:sp>
        <p:nvSpPr>
          <p:cNvPr id="7" name="文本框 6"/>
          <p:cNvSpPr txBox="1"/>
          <p:nvPr/>
        </p:nvSpPr>
        <p:spPr>
          <a:xfrm>
            <a:off x="1268730" y="1299845"/>
            <a:ext cx="9822180" cy="4892675"/>
          </a:xfrm>
          <a:prstGeom prst="rect">
            <a:avLst/>
          </a:prstGeom>
          <a:noFill/>
        </p:spPr>
        <p:txBody>
          <a:bodyPr wrap="square" rtlCol="0" anchor="t">
            <a:spAutoFit/>
          </a:bodyPr>
          <a:p>
            <a:pPr algn="just">
              <a:lnSpc>
                <a:spcPct val="120000"/>
              </a:lnSpc>
            </a:pPr>
            <a:r>
              <a:rPr lang="en-US" altLang="zh-CN" sz="2000" dirty="0">
                <a:solidFill>
                  <a:schemeClr val="accent1"/>
                </a:solidFill>
              </a:rPr>
              <a:t>    1.在这个初步分析中，</a:t>
            </a:r>
            <a:r>
              <a:rPr lang="zh-CN" altLang="en-US" sz="2000" dirty="0">
                <a:solidFill>
                  <a:schemeClr val="accent1"/>
                </a:solidFill>
              </a:rPr>
              <a:t>本文</a:t>
            </a:r>
            <a:r>
              <a:rPr lang="en-US" altLang="zh-CN" sz="2000" dirty="0">
                <a:solidFill>
                  <a:schemeClr val="accent1"/>
                </a:solidFill>
              </a:rPr>
              <a:t>发现ppl filter和</a:t>
            </a:r>
            <a:r>
              <a:rPr lang="en-US" sz="2000" dirty="0">
                <a:solidFill>
                  <a:schemeClr val="accent1"/>
                </a:solidFill>
                <a:latin typeface="+mj-lt"/>
                <a:sym typeface="+mn-ea"/>
              </a:rPr>
              <a:t>Preprocessing</a:t>
            </a:r>
            <a:r>
              <a:rPr lang="zh-CN" altLang="en-US" sz="2000" dirty="0">
                <a:solidFill>
                  <a:schemeClr val="accent1"/>
                </a:solidFill>
                <a:latin typeface="+mj-lt"/>
                <a:sym typeface="+mn-ea"/>
              </a:rPr>
              <a:t>的</a:t>
            </a:r>
            <a:r>
              <a:rPr lang="en-US" altLang="zh-CN" sz="2000" dirty="0">
                <a:solidFill>
                  <a:schemeClr val="accent1"/>
                </a:solidFill>
              </a:rPr>
              <a:t>策略比视觉领域更成功。</a:t>
            </a:r>
            <a:endParaRPr lang="en-US" altLang="zh-CN" sz="2000" dirty="0">
              <a:solidFill>
                <a:schemeClr val="accent1"/>
              </a:solidFill>
            </a:endParaRPr>
          </a:p>
          <a:p>
            <a:pPr algn="just">
              <a:lnSpc>
                <a:spcPct val="120000"/>
              </a:lnSpc>
            </a:pPr>
            <a:r>
              <a:rPr lang="en-US" altLang="zh-CN" sz="2000" dirty="0">
                <a:solidFill>
                  <a:schemeClr val="accent1"/>
                </a:solidFill>
              </a:rPr>
              <a:t>    2.目前的技术水平给我们留下了许多悬而未决的问题。</a:t>
            </a:r>
            <a:endParaRPr lang="en-US" altLang="zh-CN" sz="2000" dirty="0">
              <a:solidFill>
                <a:schemeClr val="accent1"/>
              </a:solidFill>
            </a:endParaRPr>
          </a:p>
          <a:p>
            <a:pPr algn="just">
              <a:lnSpc>
                <a:spcPct val="120000"/>
              </a:lnSpc>
            </a:pPr>
            <a:r>
              <a:rPr lang="en-US" altLang="zh-CN" sz="2000" dirty="0">
                <a:solidFill>
                  <a:schemeClr val="accent1"/>
                </a:solidFill>
              </a:rPr>
              <a:t>        (i)哪些防御措施可以可靠地部署，对性能的影响最小？</a:t>
            </a:r>
            <a:endParaRPr lang="en-US" altLang="zh-CN" sz="2000" dirty="0">
              <a:solidFill>
                <a:schemeClr val="accent1"/>
              </a:solidFill>
            </a:endParaRPr>
          </a:p>
          <a:p>
            <a:pPr algn="just">
              <a:lnSpc>
                <a:spcPct val="120000"/>
              </a:lnSpc>
            </a:pPr>
            <a:r>
              <a:rPr lang="en-US" altLang="zh-CN" sz="2000" dirty="0">
                <a:solidFill>
                  <a:schemeClr val="accent1"/>
                </a:solidFill>
              </a:rPr>
              <a:t>        (ii)绕过这些防御的自适应攻击是否</a:t>
            </a:r>
            <a:r>
              <a:rPr lang="zh-CN" altLang="en-US" sz="2000" dirty="0">
                <a:solidFill>
                  <a:schemeClr val="accent1"/>
                </a:solidFill>
              </a:rPr>
              <a:t>可以</a:t>
            </a:r>
            <a:r>
              <a:rPr lang="en-US" altLang="zh-CN" sz="2000" dirty="0">
                <a:solidFill>
                  <a:schemeClr val="accent1"/>
                </a:solidFill>
              </a:rPr>
              <a:t>在</a:t>
            </a:r>
            <a:r>
              <a:rPr lang="zh-CN" altLang="en-US" sz="2000" dirty="0">
                <a:solidFill>
                  <a:schemeClr val="accent1"/>
                </a:solidFill>
              </a:rPr>
              <a:t>黑</a:t>
            </a:r>
            <a:r>
              <a:rPr lang="en-US" altLang="zh-CN" sz="2000" dirty="0">
                <a:solidFill>
                  <a:schemeClr val="accent1"/>
                </a:solidFill>
              </a:rPr>
              <a:t>盒设置中从</a:t>
            </a:r>
            <a:r>
              <a:rPr lang="zh-CN" altLang="en-US" sz="2000" dirty="0">
                <a:solidFill>
                  <a:schemeClr val="accent1"/>
                </a:solidFill>
              </a:rPr>
              <a:t>代理模型</a:t>
            </a:r>
            <a:r>
              <a:rPr lang="en-US" altLang="zh-CN" sz="2000" dirty="0">
                <a:solidFill>
                  <a:schemeClr val="accent1"/>
                </a:solidFill>
              </a:rPr>
              <a:t>转移到目标模型？</a:t>
            </a:r>
            <a:endParaRPr lang="en-US" altLang="zh-CN" sz="2000" dirty="0">
              <a:solidFill>
                <a:schemeClr val="accent1"/>
              </a:solidFill>
            </a:endParaRPr>
          </a:p>
          <a:p>
            <a:pPr algn="just">
              <a:lnSpc>
                <a:spcPct val="120000"/>
              </a:lnSpc>
            </a:pPr>
            <a:r>
              <a:rPr lang="en-US" altLang="zh-CN" sz="2000" dirty="0">
                <a:solidFill>
                  <a:schemeClr val="accent1"/>
                </a:solidFill>
              </a:rPr>
              <a:t>        (iii)我们能否找到一个很好的近似值来实现强大的优化目标，从而实现成功的对抗训练？</a:t>
            </a:r>
            <a:endParaRPr lang="en-US" altLang="zh-CN" sz="2000" dirty="0">
              <a:solidFill>
                <a:schemeClr val="accent1"/>
              </a:solidFill>
            </a:endParaRPr>
          </a:p>
          <a:p>
            <a:pPr algn="just">
              <a:lnSpc>
                <a:spcPct val="120000"/>
              </a:lnSpc>
            </a:pPr>
            <a:r>
              <a:rPr lang="en-US" altLang="zh-CN" sz="2000" dirty="0">
                <a:solidFill>
                  <a:schemeClr val="accent1"/>
                </a:solidFill>
              </a:rPr>
              <a:t>        (iv)我们能否在理论上限制或证明针对给定防御的攻击所需的最小计算预算，从而保证基于计算复杂性的安全级别？</a:t>
            </a:r>
            <a:endParaRPr lang="en-US" altLang="zh-CN" sz="2000" dirty="0">
              <a:solidFill>
                <a:schemeClr val="accent1"/>
              </a:solidFill>
            </a:endParaRPr>
          </a:p>
          <a:p>
            <a:pPr algn="just">
              <a:lnSpc>
                <a:spcPct val="120000"/>
              </a:lnSpc>
            </a:pPr>
            <a:r>
              <a:rPr lang="en-US" altLang="zh-CN" sz="2000" dirty="0">
                <a:solidFill>
                  <a:schemeClr val="accent1"/>
                </a:solidFill>
              </a:rPr>
              <a:t>       （v）可以开发离散文本优化器来显着提高对抗性攻击的有效性吗</a:t>
            </a:r>
            <a:r>
              <a:rPr lang="zh-CN" altLang="en-US" sz="2000" dirty="0">
                <a:solidFill>
                  <a:schemeClr val="accent1"/>
                </a:solidFill>
              </a:rPr>
              <a:t>？</a:t>
            </a:r>
            <a:endParaRPr lang="zh-CN" altLang="en-US" sz="2000" dirty="0">
              <a:solidFill>
                <a:schemeClr val="accent1"/>
              </a:solidFill>
            </a:endParaRPr>
          </a:p>
          <a:p>
            <a:pPr algn="just">
              <a:lnSpc>
                <a:spcPct val="120000"/>
              </a:lnSpc>
            </a:pPr>
            <a:r>
              <a:rPr lang="en-US" altLang="zh-CN" sz="2000" dirty="0">
                <a:solidFill>
                  <a:schemeClr val="accent1"/>
                </a:solidFill>
              </a:rPr>
              <a:t>    3.</a:t>
            </a:r>
            <a:r>
              <a:rPr lang="zh-CN" altLang="en-US" sz="2000" dirty="0">
                <a:solidFill>
                  <a:schemeClr val="accent1"/>
                </a:solidFill>
              </a:rPr>
              <a:t>可以看到目前大模型攻击方法还是比较容易被防御机制的，效果比较有限，同时需要非常大的模型推理次数。同时任何一种防御措施都会对性能产生影响。</a:t>
            </a:r>
            <a:endParaRPr lang="zh-CN" altLang="en-US" sz="2000" dirty="0">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85800" y="1112520"/>
            <a:ext cx="7132320" cy="463296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1" name="组合 10"/>
          <p:cNvGrpSpPr/>
          <p:nvPr/>
        </p:nvGrpSpPr>
        <p:grpSpPr>
          <a:xfrm>
            <a:off x="755036" y="2575703"/>
            <a:ext cx="6993255" cy="1849822"/>
            <a:chOff x="1206393" y="2243167"/>
            <a:chExt cx="6993255" cy="1849822"/>
          </a:xfrm>
        </p:grpSpPr>
        <p:sp>
          <p:nvSpPr>
            <p:cNvPr id="12" name="文本框 11"/>
            <p:cNvSpPr txBox="1"/>
            <p:nvPr/>
          </p:nvSpPr>
          <p:spPr>
            <a:xfrm>
              <a:off x="1669943" y="3722149"/>
              <a:ext cx="3954124" cy="370840"/>
            </a:xfrm>
            <a:prstGeom prst="rect">
              <a:avLst/>
            </a:prstGeom>
            <a:noFill/>
          </p:spPr>
          <p:txBody>
            <a:bodyPr wrap="square" rtlCol="0">
              <a:spAutoFit/>
            </a:bodyPr>
            <a:lstStyle>
              <a:defPPr>
                <a:defRPr lang="zh-CN"/>
              </a:defPPr>
              <a:lvl1pPr>
                <a:lnSpc>
                  <a:spcPct val="130000"/>
                </a:lnSpc>
                <a:defRPr sz="1400"/>
              </a:lvl1pPr>
            </a:lstStyle>
            <a:p>
              <a:endParaRPr lang="zh-CN" altLang="en-US" dirty="0">
                <a:solidFill>
                  <a:schemeClr val="accent1"/>
                </a:solidFill>
              </a:endParaRPr>
            </a:p>
          </p:txBody>
        </p:sp>
        <p:sp>
          <p:nvSpPr>
            <p:cNvPr id="13" name="文本框 12"/>
            <p:cNvSpPr txBox="1"/>
            <p:nvPr/>
          </p:nvSpPr>
          <p:spPr>
            <a:xfrm>
              <a:off x="1206393" y="2243167"/>
              <a:ext cx="6993255" cy="1291590"/>
            </a:xfrm>
            <a:prstGeom prst="rect">
              <a:avLst/>
            </a:prstGeom>
            <a:noFill/>
          </p:spPr>
          <p:txBody>
            <a:bodyPr wrap="square" rtlCol="0">
              <a:spAutoFit/>
            </a:bodyPr>
            <a:lstStyle>
              <a:defPPr>
                <a:defRPr lang="zh-CN"/>
              </a:defPPr>
              <a:lvl1pPr>
                <a:lnSpc>
                  <a:spcPct val="130000"/>
                </a:lnSpc>
                <a:defRPr sz="1400"/>
              </a:lvl1pPr>
            </a:lstStyle>
            <a:p>
              <a:r>
                <a:rPr lang="zh-CN" altLang="en-US" sz="2000" dirty="0">
                  <a:solidFill>
                    <a:schemeClr val="accent1"/>
                  </a:solidFill>
                  <a:latin typeface="+mj-ea"/>
                  <a:ea typeface="+mj-ea"/>
                </a:rPr>
                <a:t>《</a:t>
              </a:r>
              <a:r>
                <a:rPr lang="en-US" altLang="zh-CN" sz="2000" dirty="0">
                  <a:solidFill>
                    <a:schemeClr val="accent1"/>
                  </a:solidFill>
                  <a:latin typeface="+mj-ea"/>
                  <a:ea typeface="+mj-ea"/>
                </a:rPr>
                <a:t>CERTIFYING LLM SAFETY AGAINST ADVERSARIAL</a:t>
              </a:r>
              <a:endParaRPr lang="en-US" altLang="zh-CN" sz="2000" dirty="0">
                <a:solidFill>
                  <a:schemeClr val="accent1"/>
                </a:solidFill>
                <a:latin typeface="+mj-ea"/>
                <a:ea typeface="+mj-ea"/>
              </a:endParaRPr>
            </a:p>
            <a:p>
              <a:r>
                <a:rPr lang="en-US" altLang="zh-CN" sz="2000" dirty="0">
                  <a:solidFill>
                    <a:schemeClr val="accent1"/>
                  </a:solidFill>
                  <a:latin typeface="+mj-ea"/>
                  <a:ea typeface="+mj-ea"/>
                </a:rPr>
                <a:t>PROMPTING</a:t>
              </a:r>
              <a:r>
                <a:rPr lang="zh-CN" altLang="en-US" sz="2000" dirty="0">
                  <a:solidFill>
                    <a:schemeClr val="accent1"/>
                  </a:solidFill>
                  <a:latin typeface="+mj-ea"/>
                  <a:ea typeface="+mj-ea"/>
                </a:rPr>
                <a:t>》</a:t>
              </a:r>
              <a:endParaRPr lang="zh-CN" altLang="en-US" sz="2000" dirty="0">
                <a:solidFill>
                  <a:schemeClr val="accent1"/>
                </a:solidFill>
                <a:latin typeface="+mj-ea"/>
                <a:ea typeface="+mj-ea"/>
              </a:endParaRPr>
            </a:p>
            <a:p>
              <a:pPr algn="r"/>
              <a:r>
                <a:rPr lang="zh-CN" altLang="en-US" sz="2000" dirty="0">
                  <a:solidFill>
                    <a:schemeClr val="accent1"/>
                  </a:solidFill>
                  <a:latin typeface="+mj-ea"/>
                  <a:ea typeface="+mj-ea"/>
                </a:rPr>
                <a:t>University of Maryland，</a:t>
              </a:r>
              <a:r>
                <a:rPr lang="en-US" altLang="zh-CN" sz="2000" dirty="0">
                  <a:solidFill>
                    <a:schemeClr val="accent1"/>
                  </a:solidFill>
                  <a:latin typeface="+mj-ea"/>
                  <a:ea typeface="+mj-ea"/>
                </a:rPr>
                <a:t>Harvard University</a:t>
              </a:r>
              <a:endParaRPr lang="en-US" altLang="zh-CN" sz="2000" dirty="0">
                <a:solidFill>
                  <a:schemeClr val="accent1"/>
                </a:solidFill>
                <a:latin typeface="+mj-ea"/>
                <a:ea typeface="+mj-ea"/>
              </a:endParaRPr>
            </a:p>
          </p:txBody>
        </p:sp>
      </p:grpSp>
      <p:pic>
        <p:nvPicPr>
          <p:cNvPr id="17" name="图片占位符 16" descr="C:\Users\DELL\Pictures\北京航空航天大学\113680036F7FDB0F75DD0FE7247_8E5CB737_740A3.jpg113680036F7FDB0F75DD0FE7247_8E5CB737_740A3"/>
          <p:cNvPicPr>
            <a:picLocks noGrp="1" noChangeAspect="1"/>
          </p:cNvPicPr>
          <p:nvPr>
            <p:ph type="pic" sz="quarter" idx="13"/>
          </p:nvPr>
        </p:nvPicPr>
        <p:blipFill>
          <a:blip r:embed="rId1"/>
          <a:srcRect/>
          <a:stretch>
            <a:fillRect/>
          </a:stretch>
        </p:blipFill>
        <p:spPr>
          <a:xfrm>
            <a:off x="8336598" y="1112520"/>
            <a:ext cx="3088005" cy="4632960"/>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p:nvPr/>
        </p:nvSpPr>
        <p:spPr bwMode="auto">
          <a:xfrm>
            <a:off x="545465" y="2220595"/>
            <a:ext cx="3074035" cy="3833495"/>
          </a:xfrm>
          <a:prstGeom prst="rect">
            <a:avLst/>
          </a:prstGeom>
          <a:noFill/>
          <a:ln>
            <a:solidFill>
              <a:schemeClr val="accent3"/>
            </a:solidFill>
          </a:ln>
        </p:spPr>
        <p:txBody>
          <a:bodyPr lIns="0" tIns="0" rIns="0" bIns="0"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nvSpPr>
        <p:spPr>
          <a:xfrm>
            <a:off x="3857625" y="445770"/>
            <a:ext cx="4476115" cy="829945"/>
          </a:xfrm>
          <a:prstGeom prst="rect">
            <a:avLst/>
          </a:prstGeom>
          <a:noFill/>
        </p:spPr>
        <p:txBody>
          <a:bodyPr wrap="square" rtlCol="0">
            <a:spAutoFit/>
          </a:bodyPr>
          <a:lstStyle/>
          <a:p>
            <a:pPr algn="ctr">
              <a:lnSpc>
                <a:spcPct val="120000"/>
              </a:lnSpc>
            </a:pPr>
            <a:r>
              <a:rPr lang="zh-CN" altLang="en-US" sz="4000" b="1" dirty="0">
                <a:solidFill>
                  <a:schemeClr val="accent1"/>
                </a:solidFill>
                <a:latin typeface="+mj-lt"/>
              </a:rPr>
              <a:t>研究背景</a:t>
            </a:r>
            <a:endParaRPr lang="en-US" altLang="zh-CN" sz="4000" b="1" dirty="0">
              <a:solidFill>
                <a:schemeClr val="accent1"/>
              </a:solidFill>
              <a:latin typeface="+mj-lt"/>
            </a:endParaRPr>
          </a:p>
        </p:txBody>
      </p:sp>
      <p:sp>
        <p:nvSpPr>
          <p:cNvPr id="11" name="Shape 3660"/>
          <p:cNvSpPr/>
          <p:nvPr/>
        </p:nvSpPr>
        <p:spPr>
          <a:xfrm>
            <a:off x="904240" y="2697480"/>
            <a:ext cx="334010" cy="280670"/>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tx1"/>
          </a:solidFill>
          <a:ln w="12700">
            <a:miter lim="400000"/>
          </a:ln>
        </p:spPr>
        <p:txBody>
          <a:bodyPr lIns="38100" tIns="38100" rIns="38100" bIns="38100" anchor="ctr"/>
          <a:lstStyle/>
          <a:p>
            <a:endParaRPr>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Shape 3662"/>
          <p:cNvSpPr/>
          <p:nvPr/>
        </p:nvSpPr>
        <p:spPr>
          <a:xfrm>
            <a:off x="4921539" y="2697692"/>
            <a:ext cx="280580" cy="255086"/>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5"/>
                  <a:pt x="7855" y="13499"/>
                </a:cubicBezTo>
                <a:cubicBezTo>
                  <a:pt x="7855" y="12605"/>
                  <a:pt x="7195" y="11879"/>
                  <a:pt x="6382" y="11879"/>
                </a:cubicBezTo>
                <a:cubicBezTo>
                  <a:pt x="5568" y="11879"/>
                  <a:pt x="4909" y="12605"/>
                  <a:pt x="4909" y="13499"/>
                </a:cubicBezTo>
                <a:cubicBezTo>
                  <a:pt x="4909" y="14395"/>
                  <a:pt x="5568" y="15119"/>
                  <a:pt x="6382" y="15119"/>
                </a:cubicBezTo>
                <a:moveTo>
                  <a:pt x="2455" y="3240"/>
                </a:moveTo>
                <a:cubicBezTo>
                  <a:pt x="2725" y="3240"/>
                  <a:pt x="2945" y="2998"/>
                  <a:pt x="2945" y="2700"/>
                </a:cubicBezTo>
                <a:cubicBezTo>
                  <a:pt x="2945" y="2402"/>
                  <a:pt x="2725" y="2160"/>
                  <a:pt x="2455" y="2160"/>
                </a:cubicBezTo>
                <a:cubicBezTo>
                  <a:pt x="2184" y="2160"/>
                  <a:pt x="1964" y="2402"/>
                  <a:pt x="1964" y="2700"/>
                </a:cubicBezTo>
                <a:cubicBezTo>
                  <a:pt x="1964" y="2998"/>
                  <a:pt x="2184" y="3240"/>
                  <a:pt x="2455" y="3240"/>
                </a:cubicBezTo>
                <a:moveTo>
                  <a:pt x="3927" y="8100"/>
                </a:moveTo>
                <a:cubicBezTo>
                  <a:pt x="3927" y="6609"/>
                  <a:pt x="5026" y="5400"/>
                  <a:pt x="6382" y="5400"/>
                </a:cubicBezTo>
                <a:cubicBezTo>
                  <a:pt x="7738" y="5400"/>
                  <a:pt x="8836" y="6609"/>
                  <a:pt x="8836" y="8100"/>
                </a:cubicBezTo>
                <a:lnTo>
                  <a:pt x="8836" y="13499"/>
                </a:lnTo>
                <a:cubicBezTo>
                  <a:pt x="8836" y="14991"/>
                  <a:pt x="7738" y="16199"/>
                  <a:pt x="6382" y="16199"/>
                </a:cubicBezTo>
                <a:cubicBezTo>
                  <a:pt x="5026" y="16199"/>
                  <a:pt x="3927" y="14991"/>
                  <a:pt x="3927" y="13499"/>
                </a:cubicBezTo>
                <a:cubicBezTo>
                  <a:pt x="3927" y="13499"/>
                  <a:pt x="3927" y="8100"/>
                  <a:pt x="3927" y="8100"/>
                </a:cubicBezTo>
                <a:close/>
                <a:moveTo>
                  <a:pt x="2945" y="13499"/>
                </a:moveTo>
                <a:cubicBezTo>
                  <a:pt x="2945" y="15588"/>
                  <a:pt x="4484" y="17279"/>
                  <a:pt x="6382" y="17279"/>
                </a:cubicBezTo>
                <a:cubicBezTo>
                  <a:pt x="8280" y="17279"/>
                  <a:pt x="9818" y="15588"/>
                  <a:pt x="9818" y="13499"/>
                </a:cubicBezTo>
                <a:lnTo>
                  <a:pt x="9818" y="8100"/>
                </a:lnTo>
                <a:cubicBezTo>
                  <a:pt x="9818" y="6012"/>
                  <a:pt x="8280" y="4320"/>
                  <a:pt x="6382" y="4320"/>
                </a:cubicBezTo>
                <a:cubicBezTo>
                  <a:pt x="4484" y="4320"/>
                  <a:pt x="2945" y="6012"/>
                  <a:pt x="2945" y="8100"/>
                </a:cubicBezTo>
                <a:cubicBezTo>
                  <a:pt x="2945" y="8100"/>
                  <a:pt x="2945" y="13499"/>
                  <a:pt x="2945" y="13499"/>
                </a:cubicBezTo>
                <a:close/>
                <a:moveTo>
                  <a:pt x="2455" y="19439"/>
                </a:moveTo>
                <a:cubicBezTo>
                  <a:pt x="2725" y="19439"/>
                  <a:pt x="2945" y="19198"/>
                  <a:pt x="2945" y="18899"/>
                </a:cubicBezTo>
                <a:cubicBezTo>
                  <a:pt x="2945" y="18602"/>
                  <a:pt x="2725" y="18359"/>
                  <a:pt x="2455" y="18359"/>
                </a:cubicBezTo>
                <a:cubicBezTo>
                  <a:pt x="2184" y="18359"/>
                  <a:pt x="1964" y="18602"/>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8"/>
                  <a:pt x="19636" y="2700"/>
                </a:cubicBezTo>
                <a:cubicBezTo>
                  <a:pt x="19636" y="2402"/>
                  <a:pt x="19416" y="2160"/>
                  <a:pt x="19145" y="2160"/>
                </a:cubicBezTo>
                <a:cubicBezTo>
                  <a:pt x="18875" y="2160"/>
                  <a:pt x="18655" y="2402"/>
                  <a:pt x="18655" y="2700"/>
                </a:cubicBezTo>
                <a:cubicBezTo>
                  <a:pt x="18655" y="2998"/>
                  <a:pt x="18875" y="3240"/>
                  <a:pt x="19145" y="3240"/>
                </a:cubicBezTo>
                <a:moveTo>
                  <a:pt x="12764" y="8100"/>
                </a:moveTo>
                <a:cubicBezTo>
                  <a:pt x="12764" y="6609"/>
                  <a:pt x="13863" y="5400"/>
                  <a:pt x="15218" y="5400"/>
                </a:cubicBezTo>
                <a:cubicBezTo>
                  <a:pt x="16574" y="5400"/>
                  <a:pt x="17673" y="6609"/>
                  <a:pt x="17673" y="8100"/>
                </a:cubicBezTo>
                <a:lnTo>
                  <a:pt x="17673" y="13499"/>
                </a:lnTo>
                <a:cubicBezTo>
                  <a:pt x="17673" y="14991"/>
                  <a:pt x="16574" y="16199"/>
                  <a:pt x="15218" y="16199"/>
                </a:cubicBezTo>
                <a:cubicBezTo>
                  <a:pt x="13863" y="16199"/>
                  <a:pt x="12764" y="14991"/>
                  <a:pt x="12764" y="13499"/>
                </a:cubicBezTo>
                <a:cubicBezTo>
                  <a:pt x="12764" y="13499"/>
                  <a:pt x="12764" y="8100"/>
                  <a:pt x="12764" y="8100"/>
                </a:cubicBezTo>
                <a:close/>
                <a:moveTo>
                  <a:pt x="15218" y="17279"/>
                </a:moveTo>
                <a:cubicBezTo>
                  <a:pt x="17116" y="17279"/>
                  <a:pt x="18655" y="15588"/>
                  <a:pt x="18655" y="13499"/>
                </a:cubicBezTo>
                <a:lnTo>
                  <a:pt x="18655" y="8100"/>
                </a:lnTo>
                <a:cubicBezTo>
                  <a:pt x="18655" y="6012"/>
                  <a:pt x="17116" y="4320"/>
                  <a:pt x="15218" y="4320"/>
                </a:cubicBezTo>
                <a:cubicBezTo>
                  <a:pt x="13320" y="4320"/>
                  <a:pt x="11782" y="6012"/>
                  <a:pt x="11782" y="8100"/>
                </a:cubicBezTo>
                <a:lnTo>
                  <a:pt x="11782" y="13499"/>
                </a:lnTo>
                <a:cubicBezTo>
                  <a:pt x="11782" y="15588"/>
                  <a:pt x="13320" y="17279"/>
                  <a:pt x="15218" y="17279"/>
                </a:cubicBezTo>
                <a:moveTo>
                  <a:pt x="15218" y="9720"/>
                </a:moveTo>
                <a:cubicBezTo>
                  <a:pt x="16032" y="9720"/>
                  <a:pt x="16691" y="8995"/>
                  <a:pt x="16691" y="8100"/>
                </a:cubicBezTo>
                <a:cubicBezTo>
                  <a:pt x="16691" y="7205"/>
                  <a:pt x="16032" y="6480"/>
                  <a:pt x="15218" y="6480"/>
                </a:cubicBezTo>
                <a:cubicBezTo>
                  <a:pt x="14405" y="6480"/>
                  <a:pt x="13745" y="7205"/>
                  <a:pt x="13745" y="8100"/>
                </a:cubicBezTo>
                <a:cubicBezTo>
                  <a:pt x="13745" y="8995"/>
                  <a:pt x="14405" y="9720"/>
                  <a:pt x="15218" y="9720"/>
                </a:cubicBezTo>
                <a:moveTo>
                  <a:pt x="19145" y="18359"/>
                </a:moveTo>
                <a:cubicBezTo>
                  <a:pt x="18875" y="18359"/>
                  <a:pt x="18655" y="18602"/>
                  <a:pt x="18655" y="18899"/>
                </a:cubicBezTo>
                <a:cubicBezTo>
                  <a:pt x="18655" y="19198"/>
                  <a:pt x="18875" y="19439"/>
                  <a:pt x="19145" y="19439"/>
                </a:cubicBezTo>
                <a:cubicBezTo>
                  <a:pt x="19416" y="19439"/>
                  <a:pt x="19636" y="19198"/>
                  <a:pt x="19636" y="18899"/>
                </a:cubicBezTo>
                <a:cubicBezTo>
                  <a:pt x="19636" y="18602"/>
                  <a:pt x="19416" y="18359"/>
                  <a:pt x="19145" y="18359"/>
                </a:cubicBezTo>
              </a:path>
            </a:pathLst>
          </a:custGeom>
          <a:solidFill>
            <a:schemeClr val="tx1"/>
          </a:solidFill>
          <a:ln w="12700">
            <a:miter lim="400000"/>
          </a:ln>
        </p:spPr>
        <p:txBody>
          <a:bodyPr lIns="38100" tIns="38100" rIns="38100" bIns="38100" anchor="ctr"/>
          <a:lstStyle/>
          <a:p>
            <a:endParaRPr>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Shape 3665"/>
          <p:cNvSpPr/>
          <p:nvPr/>
        </p:nvSpPr>
        <p:spPr>
          <a:xfrm>
            <a:off x="8811137" y="2697645"/>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2013"/>
                </a:moveTo>
                <a:cubicBezTo>
                  <a:pt x="20614" y="12014"/>
                  <a:pt x="20611" y="12016"/>
                  <a:pt x="20607" y="12017"/>
                </a:cubicBezTo>
                <a:lnTo>
                  <a:pt x="19602" y="12269"/>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9"/>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5"/>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5"/>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moveTo>
                  <a:pt x="15709" y="10800"/>
                </a:moveTo>
                <a:cubicBezTo>
                  <a:pt x="15709" y="13346"/>
                  <a:pt x="13771" y="15439"/>
                  <a:pt x="11291" y="15685"/>
                </a:cubicBezTo>
                <a:lnTo>
                  <a:pt x="11291" y="12695"/>
                </a:lnTo>
                <a:cubicBezTo>
                  <a:pt x="12137" y="12476"/>
                  <a:pt x="12764" y="11715"/>
                  <a:pt x="12764" y="10800"/>
                </a:cubicBezTo>
                <a:cubicBezTo>
                  <a:pt x="12764" y="10630"/>
                  <a:pt x="12735" y="10467"/>
                  <a:pt x="12694" y="10310"/>
                </a:cubicBezTo>
                <a:lnTo>
                  <a:pt x="15308" y="8857"/>
                </a:lnTo>
                <a:cubicBezTo>
                  <a:pt x="15565" y="9454"/>
                  <a:pt x="15709" y="10110"/>
                  <a:pt x="15709" y="10800"/>
                </a:cubicBezTo>
                <a:moveTo>
                  <a:pt x="9818" y="10800"/>
                </a:moveTo>
                <a:cubicBezTo>
                  <a:pt x="9818" y="10258"/>
                  <a:pt x="10258" y="9818"/>
                  <a:pt x="10800" y="9818"/>
                </a:cubicBezTo>
                <a:cubicBezTo>
                  <a:pt x="11342" y="9818"/>
                  <a:pt x="11782" y="10258"/>
                  <a:pt x="11782" y="10800"/>
                </a:cubicBezTo>
                <a:cubicBezTo>
                  <a:pt x="11782" y="11343"/>
                  <a:pt x="11342" y="11782"/>
                  <a:pt x="10800" y="11782"/>
                </a:cubicBezTo>
                <a:cubicBezTo>
                  <a:pt x="10258" y="11782"/>
                  <a:pt x="9818" y="11343"/>
                  <a:pt x="9818" y="10800"/>
                </a:cubicBezTo>
                <a:moveTo>
                  <a:pt x="10309" y="15685"/>
                </a:moveTo>
                <a:cubicBezTo>
                  <a:pt x="7829" y="15439"/>
                  <a:pt x="5891" y="13346"/>
                  <a:pt x="5891" y="10800"/>
                </a:cubicBezTo>
                <a:cubicBezTo>
                  <a:pt x="5891" y="10110"/>
                  <a:pt x="6035" y="9454"/>
                  <a:pt x="6292" y="8857"/>
                </a:cubicBezTo>
                <a:lnTo>
                  <a:pt x="8906" y="10310"/>
                </a:lnTo>
                <a:cubicBezTo>
                  <a:pt x="8865" y="10467"/>
                  <a:pt x="8836" y="10630"/>
                  <a:pt x="8836" y="10800"/>
                </a:cubicBezTo>
                <a:cubicBezTo>
                  <a:pt x="8836" y="11715"/>
                  <a:pt x="9463" y="12476"/>
                  <a:pt x="10309" y="12695"/>
                </a:cubicBezTo>
                <a:cubicBezTo>
                  <a:pt x="10309" y="12695"/>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tx1"/>
          </a:solidFill>
          <a:ln w="12700">
            <a:miter lim="400000"/>
          </a:ln>
        </p:spPr>
        <p:txBody>
          <a:bodyPr lIns="38100" tIns="38100" rIns="38100" bIns="38100" anchor="ctr"/>
          <a:lstStyle/>
          <a:p>
            <a:endParaRPr>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nvSpPr>
        <p:spPr>
          <a:xfrm>
            <a:off x="715010" y="3007360"/>
            <a:ext cx="2665095" cy="3046095"/>
          </a:xfrm>
          <a:prstGeom prst="rect">
            <a:avLst/>
          </a:prstGeom>
          <a:noFill/>
        </p:spPr>
        <p:txBody>
          <a:bodyPr wrap="square" rtlCol="0">
            <a:spAutoFit/>
          </a:bodyPr>
          <a:lstStyle/>
          <a:p>
            <a:pPr algn="just">
              <a:lnSpc>
                <a:spcPct val="120000"/>
              </a:lnSpc>
            </a:pPr>
            <a:r>
              <a:rPr sz="2000">
                <a:solidFill>
                  <a:schemeClr val="accent1"/>
                </a:solidFill>
                <a:sym typeface="+mn-ea"/>
              </a:rPr>
              <a:t>发布供公众使用的大型语言模型（LLM）包含</a:t>
            </a:r>
            <a:r>
              <a:rPr lang="zh-CN" sz="2000">
                <a:solidFill>
                  <a:schemeClr val="accent1"/>
                </a:solidFill>
                <a:sym typeface="+mn-ea"/>
              </a:rPr>
              <a:t>“护栏”</a:t>
            </a:r>
            <a:r>
              <a:rPr sz="2000">
                <a:solidFill>
                  <a:schemeClr val="accent1"/>
                </a:solidFill>
                <a:sym typeface="+mn-ea"/>
              </a:rPr>
              <a:t>以确保其输出是安全的，通常称为“模型对齐”。对齐的语言模型应该拒绝用户制作有害内容的请求。</a:t>
            </a:r>
            <a:endParaRPr sz="2000">
              <a:solidFill>
                <a:schemeClr val="accent1"/>
              </a:solidFill>
            </a:endParaRPr>
          </a:p>
        </p:txBody>
      </p:sp>
      <p:sp>
        <p:nvSpPr>
          <p:cNvPr id="10" name="Rectangle 4"/>
          <p:cNvSpPr/>
          <p:nvPr/>
        </p:nvSpPr>
        <p:spPr bwMode="auto">
          <a:xfrm>
            <a:off x="4558665" y="2220595"/>
            <a:ext cx="3074035" cy="3833495"/>
          </a:xfrm>
          <a:prstGeom prst="rect">
            <a:avLst/>
          </a:prstGeom>
          <a:noFill/>
          <a:ln>
            <a:solidFill>
              <a:schemeClr val="accent3"/>
            </a:solidFill>
          </a:ln>
        </p:spPr>
        <p:txBody>
          <a:bodyPr lIns="0" tIns="0" rIns="0" bIns="0" rtlCol="0" anchor="ctr"/>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nvSpPr>
        <p:spPr>
          <a:xfrm>
            <a:off x="4728210" y="3007360"/>
            <a:ext cx="2665095" cy="2676525"/>
          </a:xfrm>
          <a:prstGeom prst="rect">
            <a:avLst/>
          </a:prstGeom>
          <a:noFill/>
        </p:spPr>
        <p:txBody>
          <a:bodyPr wrap="square" rtlCol="0">
            <a:spAutoFit/>
          </a:bodyPr>
          <a:p>
            <a:pPr algn="just">
              <a:lnSpc>
                <a:spcPct val="120000"/>
              </a:lnSpc>
            </a:pPr>
            <a:r>
              <a:rPr sz="2000">
                <a:solidFill>
                  <a:schemeClr val="accent1"/>
                </a:solidFill>
              </a:rPr>
              <a:t>然而，这种安全措施容易受到对抗性提示的攻击，这些提示包含恶意设计的令牌序列，以绕过模型的安全防护措施，并导致其产生有害内容。</a:t>
            </a:r>
            <a:endParaRPr sz="2000">
              <a:solidFill>
                <a:schemeClr val="accent1"/>
              </a:solidFill>
            </a:endParaRPr>
          </a:p>
        </p:txBody>
      </p:sp>
      <p:sp>
        <p:nvSpPr>
          <p:cNvPr id="17" name="Rectangle 4"/>
          <p:cNvSpPr/>
          <p:nvPr/>
        </p:nvSpPr>
        <p:spPr bwMode="auto">
          <a:xfrm>
            <a:off x="8502015" y="2220595"/>
            <a:ext cx="3074035" cy="3833495"/>
          </a:xfrm>
          <a:prstGeom prst="rect">
            <a:avLst/>
          </a:prstGeom>
          <a:noFill/>
          <a:ln>
            <a:solidFill>
              <a:schemeClr val="accent3"/>
            </a:solidFill>
          </a:ln>
        </p:spPr>
        <p:txBody>
          <a:bodyPr lIns="0" tIns="0" rIns="0" bIns="0"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文本框 18"/>
          <p:cNvSpPr txBox="1"/>
          <p:nvPr/>
        </p:nvSpPr>
        <p:spPr>
          <a:xfrm>
            <a:off x="8671560" y="3007360"/>
            <a:ext cx="2665095" cy="2306955"/>
          </a:xfrm>
          <a:prstGeom prst="rect">
            <a:avLst/>
          </a:prstGeom>
          <a:noFill/>
        </p:spPr>
        <p:txBody>
          <a:bodyPr wrap="square" rtlCol="0">
            <a:spAutoFit/>
          </a:bodyPr>
          <a:lstStyle/>
          <a:p>
            <a:pPr algn="just">
              <a:lnSpc>
                <a:spcPct val="120000"/>
              </a:lnSpc>
            </a:pPr>
            <a:r>
              <a:rPr lang="zh-CN" sz="2000">
                <a:solidFill>
                  <a:schemeClr val="accent1"/>
                </a:solidFill>
              </a:rPr>
              <a:t>常规</a:t>
            </a:r>
            <a:r>
              <a:rPr lang="en-US" altLang="zh-CN" sz="2000">
                <a:solidFill>
                  <a:schemeClr val="accent1"/>
                </a:solidFill>
              </a:rPr>
              <a:t>LLM</a:t>
            </a:r>
            <a:r>
              <a:rPr lang="zh-CN" altLang="en-US" sz="2000">
                <a:solidFill>
                  <a:schemeClr val="accent1"/>
                </a:solidFill>
              </a:rPr>
              <a:t>攻击方法，需要对输入的</a:t>
            </a:r>
            <a:r>
              <a:rPr lang="en-US" altLang="zh-CN" sz="2000">
                <a:solidFill>
                  <a:schemeClr val="accent1"/>
                </a:solidFill>
              </a:rPr>
              <a:t>Prompt</a:t>
            </a:r>
            <a:r>
              <a:rPr lang="zh-CN" altLang="en-US" sz="2000">
                <a:solidFill>
                  <a:schemeClr val="accent1"/>
                </a:solidFill>
              </a:rPr>
              <a:t>进行修改，以绕过对齐模型的防护，这说明有害的</a:t>
            </a:r>
            <a:r>
              <a:rPr lang="en-US" altLang="zh-CN" sz="2000">
                <a:solidFill>
                  <a:schemeClr val="accent1"/>
                </a:solidFill>
              </a:rPr>
              <a:t>Prompt</a:t>
            </a:r>
            <a:r>
              <a:rPr lang="zh-CN" altLang="en-US" sz="2000">
                <a:solidFill>
                  <a:schemeClr val="accent1"/>
                </a:solidFill>
              </a:rPr>
              <a:t>藏在修改后的</a:t>
            </a:r>
            <a:r>
              <a:rPr lang="en-US" altLang="zh-CN" sz="2000">
                <a:solidFill>
                  <a:schemeClr val="accent1"/>
                </a:solidFill>
              </a:rPr>
              <a:t>Prompt</a:t>
            </a:r>
            <a:r>
              <a:rPr lang="zh-CN" altLang="en-US" sz="2000">
                <a:solidFill>
                  <a:schemeClr val="accent1"/>
                </a:solidFill>
              </a:rPr>
              <a:t>中。</a:t>
            </a:r>
            <a:endParaRPr lang="zh-CN" altLang="en-US" sz="2000">
              <a:solidFill>
                <a:schemeClr val="accen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857625" y="290830"/>
            <a:ext cx="4476115" cy="829945"/>
          </a:xfrm>
          <a:prstGeom prst="rect">
            <a:avLst/>
          </a:prstGeom>
          <a:noFill/>
        </p:spPr>
        <p:txBody>
          <a:bodyPr wrap="square" rtlCol="0">
            <a:spAutoFit/>
          </a:bodyPr>
          <a:p>
            <a:pPr algn="ctr">
              <a:lnSpc>
                <a:spcPct val="120000"/>
              </a:lnSpc>
            </a:pPr>
            <a:r>
              <a:rPr lang="zh-CN" altLang="en-US" sz="4000" b="1" dirty="0">
                <a:solidFill>
                  <a:schemeClr val="accent1"/>
                </a:solidFill>
                <a:latin typeface="+mj-lt"/>
              </a:rPr>
              <a:t>研究</a:t>
            </a:r>
            <a:r>
              <a:rPr lang="zh-CN" altLang="en-US" sz="4000" b="1" dirty="0">
                <a:solidFill>
                  <a:schemeClr val="accent1"/>
                </a:solidFill>
                <a:latin typeface="+mj-lt"/>
              </a:rPr>
              <a:t>方法</a:t>
            </a:r>
            <a:endParaRPr lang="zh-CN" altLang="en-US" sz="4000" b="1" dirty="0">
              <a:solidFill>
                <a:schemeClr val="accent1"/>
              </a:solidFill>
              <a:latin typeface="+mj-lt"/>
            </a:endParaRPr>
          </a:p>
        </p:txBody>
      </p:sp>
      <p:sp>
        <p:nvSpPr>
          <p:cNvPr id="3" name="文本框 2"/>
          <p:cNvSpPr txBox="1"/>
          <p:nvPr/>
        </p:nvSpPr>
        <p:spPr>
          <a:xfrm>
            <a:off x="1387475" y="1208405"/>
            <a:ext cx="9417685" cy="3046095"/>
          </a:xfrm>
          <a:prstGeom prst="rect">
            <a:avLst/>
          </a:prstGeom>
          <a:noFill/>
        </p:spPr>
        <p:txBody>
          <a:bodyPr wrap="square" rtlCol="0">
            <a:spAutoFit/>
          </a:bodyPr>
          <a:p>
            <a:pPr algn="l">
              <a:lnSpc>
                <a:spcPct val="120000"/>
              </a:lnSpc>
            </a:pPr>
            <a:r>
              <a:rPr lang="en-US" sz="2000" dirty="0">
                <a:solidFill>
                  <a:schemeClr val="accent1"/>
                </a:solidFill>
              </a:rPr>
              <a:t>    </a:t>
            </a:r>
            <a:r>
              <a:rPr lang="zh-CN" sz="2000" dirty="0">
                <a:solidFill>
                  <a:schemeClr val="accent1"/>
                </a:solidFill>
              </a:rPr>
              <a:t>本文</a:t>
            </a:r>
            <a:r>
              <a:rPr sz="2000" dirty="0">
                <a:solidFill>
                  <a:schemeClr val="accent1"/>
                </a:solidFill>
              </a:rPr>
              <a:t>设计了一个擦除和检查</a:t>
            </a:r>
            <a:r>
              <a:rPr lang="zh-CN" sz="2000" dirty="0">
                <a:solidFill>
                  <a:schemeClr val="accent1"/>
                </a:solidFill>
              </a:rPr>
              <a:t>的程序</a:t>
            </a:r>
            <a:r>
              <a:rPr sz="2000" dirty="0">
                <a:solidFill>
                  <a:schemeClr val="accent1"/>
                </a:solidFill>
              </a:rPr>
              <a:t>，以抵御</a:t>
            </a:r>
            <a:r>
              <a:rPr lang="zh-CN" sz="2000" dirty="0">
                <a:solidFill>
                  <a:schemeClr val="accent1"/>
                </a:solidFill>
              </a:rPr>
              <a:t>修改</a:t>
            </a:r>
            <a:r>
              <a:rPr lang="en-US" altLang="zh-CN" sz="2000" dirty="0">
                <a:solidFill>
                  <a:schemeClr val="accent1"/>
                </a:solidFill>
              </a:rPr>
              <a:t>Prompt</a:t>
            </a:r>
            <a:r>
              <a:rPr lang="zh-CN" altLang="en-US" sz="2000" dirty="0">
                <a:solidFill>
                  <a:schemeClr val="accent1"/>
                </a:solidFill>
              </a:rPr>
              <a:t>的</a:t>
            </a:r>
            <a:r>
              <a:rPr sz="2000" dirty="0">
                <a:solidFill>
                  <a:schemeClr val="accent1"/>
                </a:solidFill>
              </a:rPr>
              <a:t>攻击，可验证的安全保证。给定干净的或</a:t>
            </a:r>
            <a:r>
              <a:rPr lang="zh-CN" sz="2000" dirty="0">
                <a:solidFill>
                  <a:schemeClr val="accent1"/>
                </a:solidFill>
              </a:rPr>
              <a:t>有害</a:t>
            </a:r>
            <a:r>
              <a:rPr sz="2000" dirty="0">
                <a:solidFill>
                  <a:schemeClr val="accent1"/>
                </a:solidFill>
              </a:rPr>
              <a:t>的提示P，</a:t>
            </a:r>
            <a:r>
              <a:rPr lang="zh-CN" sz="2000" dirty="0">
                <a:solidFill>
                  <a:schemeClr val="accent1"/>
                </a:solidFill>
              </a:rPr>
              <a:t>该程序</a:t>
            </a:r>
            <a:r>
              <a:rPr sz="2000" dirty="0">
                <a:solidFill>
                  <a:schemeClr val="accent1"/>
                </a:solidFill>
              </a:rPr>
              <a:t>单独地擦除</a:t>
            </a:r>
            <a:r>
              <a:rPr lang="zh-CN" sz="2000" dirty="0">
                <a:solidFill>
                  <a:schemeClr val="accent1"/>
                </a:solidFill>
              </a:rPr>
              <a:t>每个</a:t>
            </a:r>
            <a:r>
              <a:rPr lang="en-US" altLang="zh-CN" sz="2000" dirty="0">
                <a:solidFill>
                  <a:schemeClr val="accent1"/>
                </a:solidFill>
              </a:rPr>
              <a:t>token</a:t>
            </a:r>
            <a:r>
              <a:rPr sz="2000" dirty="0">
                <a:solidFill>
                  <a:schemeClr val="accent1"/>
                </a:solidFill>
              </a:rPr>
              <a:t>，并使用安全过滤器检查原始提示P及其所有擦除的子序列是否是安全的。</a:t>
            </a:r>
            <a:r>
              <a:rPr lang="zh-CN" sz="2000" dirty="0">
                <a:solidFill>
                  <a:schemeClr val="accent1"/>
                </a:solidFill>
              </a:rPr>
              <a:t>本文</a:t>
            </a:r>
            <a:r>
              <a:rPr sz="2000" dirty="0">
                <a:solidFill>
                  <a:schemeClr val="accent1"/>
                </a:solidFill>
              </a:rPr>
              <a:t>通过开源语言模型Llama2</a:t>
            </a:r>
            <a:r>
              <a:rPr lang="zh-CN" sz="2000" dirty="0">
                <a:solidFill>
                  <a:schemeClr val="accent1"/>
                </a:solidFill>
              </a:rPr>
              <a:t>作为分类器</a:t>
            </a:r>
            <a:r>
              <a:rPr sz="2000" dirty="0">
                <a:solidFill>
                  <a:schemeClr val="accent1"/>
                </a:solidFill>
              </a:rPr>
              <a:t>，将子序列分类为有害或无害。如果这些序列中的任何一个被检测为有害的，则擦除并检查将原始提示P标记为有害的。这保证了有害提示的所有对抗性修改直到一定大小都被标记为有害的。仅当过滤器检测到其所有被擦除的子序列都是安全的时，提示符P才被标记为安全的。我们的过程利用了安全提示的基本属性：安全提示的子序列也是安全的。</a:t>
            </a:r>
            <a:endParaRPr lang="zh-CN" altLang="en-US" sz="2000" dirty="0">
              <a:solidFill>
                <a:schemeClr val="accent1"/>
              </a:solidFill>
            </a:endParaRPr>
          </a:p>
        </p:txBody>
      </p:sp>
      <p:pic>
        <p:nvPicPr>
          <p:cNvPr id="6" name="图片 5"/>
          <p:cNvPicPr>
            <a:picLocks noChangeAspect="1"/>
          </p:cNvPicPr>
          <p:nvPr/>
        </p:nvPicPr>
        <p:blipFill>
          <a:blip r:embed="rId1"/>
          <a:stretch>
            <a:fillRect/>
          </a:stretch>
        </p:blipFill>
        <p:spPr>
          <a:xfrm>
            <a:off x="2067560" y="4254500"/>
            <a:ext cx="8318500" cy="2603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733675" y="279400"/>
            <a:ext cx="6725920" cy="829945"/>
          </a:xfrm>
          <a:prstGeom prst="rect">
            <a:avLst/>
          </a:prstGeom>
          <a:noFill/>
        </p:spPr>
        <p:txBody>
          <a:bodyPr wrap="square" rtlCol="0">
            <a:spAutoFit/>
          </a:bodyPr>
          <a:p>
            <a:pPr algn="ctr">
              <a:lnSpc>
                <a:spcPct val="120000"/>
              </a:lnSpc>
            </a:pPr>
            <a:r>
              <a:rPr lang="zh-CN" altLang="en-US" sz="4000" b="1" dirty="0">
                <a:solidFill>
                  <a:schemeClr val="accent1"/>
                </a:solidFill>
                <a:latin typeface="+mj-lt"/>
              </a:rPr>
              <a:t>ADVERSARIAL SUFFIX</a:t>
            </a:r>
            <a:endParaRPr lang="zh-CN" altLang="en-US" sz="4000" b="1" dirty="0">
              <a:solidFill>
                <a:schemeClr val="accent1"/>
              </a:solidFill>
              <a:latin typeface="+mj-lt"/>
            </a:endParaRPr>
          </a:p>
        </p:txBody>
      </p:sp>
      <p:sp>
        <p:nvSpPr>
          <p:cNvPr id="3" name="文本框 2"/>
          <p:cNvSpPr txBox="1"/>
          <p:nvPr/>
        </p:nvSpPr>
        <p:spPr>
          <a:xfrm>
            <a:off x="1387475" y="1208405"/>
            <a:ext cx="9417685" cy="1568450"/>
          </a:xfrm>
          <a:prstGeom prst="rect">
            <a:avLst/>
          </a:prstGeom>
          <a:noFill/>
        </p:spPr>
        <p:txBody>
          <a:bodyPr wrap="square" rtlCol="0">
            <a:spAutoFit/>
          </a:bodyPr>
          <a:p>
            <a:pPr algn="l">
              <a:lnSpc>
                <a:spcPct val="120000"/>
              </a:lnSpc>
            </a:pPr>
            <a:r>
              <a:rPr lang="en-US" sz="2000" dirty="0">
                <a:solidFill>
                  <a:schemeClr val="accent1"/>
                </a:solidFill>
              </a:rPr>
              <a:t>    </a:t>
            </a:r>
            <a:r>
              <a:rPr sz="2000" dirty="0">
                <a:solidFill>
                  <a:schemeClr val="accent1"/>
                </a:solidFill>
              </a:rPr>
              <a:t>这种攻击模式在有害提示的末尾添加对抗性令牌，以使其被语言模型错误地归类为安全。为了证明擦除并检查有害提示的性能，只需要评估安全过滤器对这些提示是否有害。</a:t>
            </a:r>
            <a:r>
              <a:rPr lang="zh-CN" sz="2000" dirty="0">
                <a:solidFill>
                  <a:schemeClr val="accent1"/>
                </a:solidFill>
              </a:rPr>
              <a:t>本文</a:t>
            </a:r>
            <a:r>
              <a:rPr sz="2000" dirty="0">
                <a:solidFill>
                  <a:schemeClr val="accent1"/>
                </a:solidFill>
              </a:rPr>
              <a:t>在AdvBench随机抽样的500个有害提示上评估了is-harmful，并观察到93%的准确率。</a:t>
            </a:r>
            <a:endParaRPr sz="2000" dirty="0">
              <a:solidFill>
                <a:schemeClr val="accent1"/>
              </a:solidFill>
            </a:endParaRPr>
          </a:p>
        </p:txBody>
      </p:sp>
      <p:pic>
        <p:nvPicPr>
          <p:cNvPr id="2" name="图片 1"/>
          <p:cNvPicPr>
            <a:picLocks noChangeAspect="1"/>
          </p:cNvPicPr>
          <p:nvPr/>
        </p:nvPicPr>
        <p:blipFill>
          <a:blip r:embed="rId1"/>
          <a:stretch>
            <a:fillRect/>
          </a:stretch>
        </p:blipFill>
        <p:spPr>
          <a:xfrm>
            <a:off x="4585335" y="2646680"/>
            <a:ext cx="3022600" cy="342900"/>
          </a:xfrm>
          <a:prstGeom prst="rect">
            <a:avLst/>
          </a:prstGeom>
        </p:spPr>
      </p:pic>
      <p:pic>
        <p:nvPicPr>
          <p:cNvPr id="4" name="图片 3"/>
          <p:cNvPicPr>
            <a:picLocks noChangeAspect="1"/>
          </p:cNvPicPr>
          <p:nvPr/>
        </p:nvPicPr>
        <p:blipFill>
          <a:blip r:embed="rId2"/>
          <a:stretch>
            <a:fillRect/>
          </a:stretch>
        </p:blipFill>
        <p:spPr>
          <a:xfrm>
            <a:off x="2070100" y="3246120"/>
            <a:ext cx="8051800" cy="3492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p:nvPr/>
        </p:nvSpPr>
        <p:spPr bwMode="auto">
          <a:xfrm>
            <a:off x="1790700" y="2220686"/>
            <a:ext cx="2574471" cy="3463471"/>
          </a:xfrm>
          <a:prstGeom prst="rect">
            <a:avLst/>
          </a:prstGeom>
          <a:noFill/>
          <a:ln>
            <a:solidFill>
              <a:schemeClr val="accent3"/>
            </a:solidFill>
          </a:ln>
        </p:spPr>
        <p:txBody>
          <a:bodyPr lIns="0" tIns="0" rIns="0" bIns="0"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Rectangle 13"/>
          <p:cNvSpPr/>
          <p:nvPr/>
        </p:nvSpPr>
        <p:spPr bwMode="auto">
          <a:xfrm>
            <a:off x="4808764" y="2220686"/>
            <a:ext cx="2574471" cy="3463471"/>
          </a:xfrm>
          <a:prstGeom prst="rect">
            <a:avLst/>
          </a:prstGeom>
          <a:noFill/>
          <a:ln>
            <a:solidFill>
              <a:schemeClr val="accent1"/>
            </a:solidFill>
          </a:ln>
        </p:spPr>
        <p:txBody>
          <a:bodyPr lIns="0" tIns="0" rIns="0" bIns="0"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21"/>
          <p:cNvSpPr/>
          <p:nvPr/>
        </p:nvSpPr>
        <p:spPr bwMode="auto">
          <a:xfrm>
            <a:off x="7826829" y="2220399"/>
            <a:ext cx="2574471" cy="3463471"/>
          </a:xfrm>
          <a:prstGeom prst="rect">
            <a:avLst/>
          </a:prstGeom>
          <a:noFill/>
          <a:ln>
            <a:solidFill>
              <a:schemeClr val="accent3"/>
            </a:solidFill>
          </a:ln>
        </p:spPr>
        <p:txBody>
          <a:bodyPr lIns="0" tIns="0" rIns="0" bIns="0"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nvSpPr>
        <p:spPr>
          <a:xfrm>
            <a:off x="3857625" y="445770"/>
            <a:ext cx="4476115" cy="829945"/>
          </a:xfrm>
          <a:prstGeom prst="rect">
            <a:avLst/>
          </a:prstGeom>
          <a:noFill/>
        </p:spPr>
        <p:txBody>
          <a:bodyPr wrap="square" rtlCol="0">
            <a:spAutoFit/>
          </a:bodyPr>
          <a:lstStyle/>
          <a:p>
            <a:pPr algn="ctr">
              <a:lnSpc>
                <a:spcPct val="120000"/>
              </a:lnSpc>
            </a:pPr>
            <a:r>
              <a:rPr lang="zh-CN" altLang="en-US" sz="4000" b="1" dirty="0">
                <a:solidFill>
                  <a:schemeClr val="accent1"/>
                </a:solidFill>
                <a:latin typeface="+mj-lt"/>
              </a:rPr>
              <a:t>研究背景</a:t>
            </a:r>
            <a:endParaRPr lang="en-US" altLang="zh-CN" sz="4000" b="1" dirty="0">
              <a:solidFill>
                <a:schemeClr val="accent1"/>
              </a:solidFill>
              <a:latin typeface="+mj-lt"/>
            </a:endParaRPr>
          </a:p>
        </p:txBody>
      </p:sp>
      <p:sp>
        <p:nvSpPr>
          <p:cNvPr id="11" name="Shape 3660"/>
          <p:cNvSpPr/>
          <p:nvPr/>
        </p:nvSpPr>
        <p:spPr>
          <a:xfrm>
            <a:off x="2149542" y="2697645"/>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tx1"/>
          </a:solidFill>
          <a:ln w="12700">
            <a:miter lim="400000"/>
          </a:ln>
        </p:spPr>
        <p:txBody>
          <a:bodyPr lIns="38100" tIns="38100" rIns="38100" bIns="38100" anchor="ctr"/>
          <a:lstStyle/>
          <a:p>
            <a:endParaRPr>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Shape 3662"/>
          <p:cNvSpPr/>
          <p:nvPr/>
        </p:nvSpPr>
        <p:spPr>
          <a:xfrm>
            <a:off x="5171729" y="2710392"/>
            <a:ext cx="280580" cy="255086"/>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5"/>
                  <a:pt x="7855" y="13499"/>
                </a:cubicBezTo>
                <a:cubicBezTo>
                  <a:pt x="7855" y="12605"/>
                  <a:pt x="7195" y="11879"/>
                  <a:pt x="6382" y="11879"/>
                </a:cubicBezTo>
                <a:cubicBezTo>
                  <a:pt x="5568" y="11879"/>
                  <a:pt x="4909" y="12605"/>
                  <a:pt x="4909" y="13499"/>
                </a:cubicBezTo>
                <a:cubicBezTo>
                  <a:pt x="4909" y="14395"/>
                  <a:pt x="5568" y="15119"/>
                  <a:pt x="6382" y="15119"/>
                </a:cubicBezTo>
                <a:moveTo>
                  <a:pt x="2455" y="3240"/>
                </a:moveTo>
                <a:cubicBezTo>
                  <a:pt x="2725" y="3240"/>
                  <a:pt x="2945" y="2998"/>
                  <a:pt x="2945" y="2700"/>
                </a:cubicBezTo>
                <a:cubicBezTo>
                  <a:pt x="2945" y="2402"/>
                  <a:pt x="2725" y="2160"/>
                  <a:pt x="2455" y="2160"/>
                </a:cubicBezTo>
                <a:cubicBezTo>
                  <a:pt x="2184" y="2160"/>
                  <a:pt x="1964" y="2402"/>
                  <a:pt x="1964" y="2700"/>
                </a:cubicBezTo>
                <a:cubicBezTo>
                  <a:pt x="1964" y="2998"/>
                  <a:pt x="2184" y="3240"/>
                  <a:pt x="2455" y="3240"/>
                </a:cubicBezTo>
                <a:moveTo>
                  <a:pt x="3927" y="8100"/>
                </a:moveTo>
                <a:cubicBezTo>
                  <a:pt x="3927" y="6609"/>
                  <a:pt x="5026" y="5400"/>
                  <a:pt x="6382" y="5400"/>
                </a:cubicBezTo>
                <a:cubicBezTo>
                  <a:pt x="7738" y="5400"/>
                  <a:pt x="8836" y="6609"/>
                  <a:pt x="8836" y="8100"/>
                </a:cubicBezTo>
                <a:lnTo>
                  <a:pt x="8836" y="13499"/>
                </a:lnTo>
                <a:cubicBezTo>
                  <a:pt x="8836" y="14991"/>
                  <a:pt x="7738" y="16199"/>
                  <a:pt x="6382" y="16199"/>
                </a:cubicBezTo>
                <a:cubicBezTo>
                  <a:pt x="5026" y="16199"/>
                  <a:pt x="3927" y="14991"/>
                  <a:pt x="3927" y="13499"/>
                </a:cubicBezTo>
                <a:cubicBezTo>
                  <a:pt x="3927" y="13499"/>
                  <a:pt x="3927" y="8100"/>
                  <a:pt x="3927" y="8100"/>
                </a:cubicBezTo>
                <a:close/>
                <a:moveTo>
                  <a:pt x="2945" y="13499"/>
                </a:moveTo>
                <a:cubicBezTo>
                  <a:pt x="2945" y="15588"/>
                  <a:pt x="4484" y="17279"/>
                  <a:pt x="6382" y="17279"/>
                </a:cubicBezTo>
                <a:cubicBezTo>
                  <a:pt x="8280" y="17279"/>
                  <a:pt x="9818" y="15588"/>
                  <a:pt x="9818" y="13499"/>
                </a:cubicBezTo>
                <a:lnTo>
                  <a:pt x="9818" y="8100"/>
                </a:lnTo>
                <a:cubicBezTo>
                  <a:pt x="9818" y="6012"/>
                  <a:pt x="8280" y="4320"/>
                  <a:pt x="6382" y="4320"/>
                </a:cubicBezTo>
                <a:cubicBezTo>
                  <a:pt x="4484" y="4320"/>
                  <a:pt x="2945" y="6012"/>
                  <a:pt x="2945" y="8100"/>
                </a:cubicBezTo>
                <a:cubicBezTo>
                  <a:pt x="2945" y="8100"/>
                  <a:pt x="2945" y="13499"/>
                  <a:pt x="2945" y="13499"/>
                </a:cubicBezTo>
                <a:close/>
                <a:moveTo>
                  <a:pt x="2455" y="19439"/>
                </a:moveTo>
                <a:cubicBezTo>
                  <a:pt x="2725" y="19439"/>
                  <a:pt x="2945" y="19198"/>
                  <a:pt x="2945" y="18899"/>
                </a:cubicBezTo>
                <a:cubicBezTo>
                  <a:pt x="2945" y="18602"/>
                  <a:pt x="2725" y="18359"/>
                  <a:pt x="2455" y="18359"/>
                </a:cubicBezTo>
                <a:cubicBezTo>
                  <a:pt x="2184" y="18359"/>
                  <a:pt x="1964" y="18602"/>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8"/>
                  <a:pt x="19636" y="2700"/>
                </a:cubicBezTo>
                <a:cubicBezTo>
                  <a:pt x="19636" y="2402"/>
                  <a:pt x="19416" y="2160"/>
                  <a:pt x="19145" y="2160"/>
                </a:cubicBezTo>
                <a:cubicBezTo>
                  <a:pt x="18875" y="2160"/>
                  <a:pt x="18655" y="2402"/>
                  <a:pt x="18655" y="2700"/>
                </a:cubicBezTo>
                <a:cubicBezTo>
                  <a:pt x="18655" y="2998"/>
                  <a:pt x="18875" y="3240"/>
                  <a:pt x="19145" y="3240"/>
                </a:cubicBezTo>
                <a:moveTo>
                  <a:pt x="12764" y="8100"/>
                </a:moveTo>
                <a:cubicBezTo>
                  <a:pt x="12764" y="6609"/>
                  <a:pt x="13863" y="5400"/>
                  <a:pt x="15218" y="5400"/>
                </a:cubicBezTo>
                <a:cubicBezTo>
                  <a:pt x="16574" y="5400"/>
                  <a:pt x="17673" y="6609"/>
                  <a:pt x="17673" y="8100"/>
                </a:cubicBezTo>
                <a:lnTo>
                  <a:pt x="17673" y="13499"/>
                </a:lnTo>
                <a:cubicBezTo>
                  <a:pt x="17673" y="14991"/>
                  <a:pt x="16574" y="16199"/>
                  <a:pt x="15218" y="16199"/>
                </a:cubicBezTo>
                <a:cubicBezTo>
                  <a:pt x="13863" y="16199"/>
                  <a:pt x="12764" y="14991"/>
                  <a:pt x="12764" y="13499"/>
                </a:cubicBezTo>
                <a:cubicBezTo>
                  <a:pt x="12764" y="13499"/>
                  <a:pt x="12764" y="8100"/>
                  <a:pt x="12764" y="8100"/>
                </a:cubicBezTo>
                <a:close/>
                <a:moveTo>
                  <a:pt x="15218" y="17279"/>
                </a:moveTo>
                <a:cubicBezTo>
                  <a:pt x="17116" y="17279"/>
                  <a:pt x="18655" y="15588"/>
                  <a:pt x="18655" y="13499"/>
                </a:cubicBezTo>
                <a:lnTo>
                  <a:pt x="18655" y="8100"/>
                </a:lnTo>
                <a:cubicBezTo>
                  <a:pt x="18655" y="6012"/>
                  <a:pt x="17116" y="4320"/>
                  <a:pt x="15218" y="4320"/>
                </a:cubicBezTo>
                <a:cubicBezTo>
                  <a:pt x="13320" y="4320"/>
                  <a:pt x="11782" y="6012"/>
                  <a:pt x="11782" y="8100"/>
                </a:cubicBezTo>
                <a:lnTo>
                  <a:pt x="11782" y="13499"/>
                </a:lnTo>
                <a:cubicBezTo>
                  <a:pt x="11782" y="15588"/>
                  <a:pt x="13320" y="17279"/>
                  <a:pt x="15218" y="17279"/>
                </a:cubicBezTo>
                <a:moveTo>
                  <a:pt x="15218" y="9720"/>
                </a:moveTo>
                <a:cubicBezTo>
                  <a:pt x="16032" y="9720"/>
                  <a:pt x="16691" y="8995"/>
                  <a:pt x="16691" y="8100"/>
                </a:cubicBezTo>
                <a:cubicBezTo>
                  <a:pt x="16691" y="7205"/>
                  <a:pt x="16032" y="6480"/>
                  <a:pt x="15218" y="6480"/>
                </a:cubicBezTo>
                <a:cubicBezTo>
                  <a:pt x="14405" y="6480"/>
                  <a:pt x="13745" y="7205"/>
                  <a:pt x="13745" y="8100"/>
                </a:cubicBezTo>
                <a:cubicBezTo>
                  <a:pt x="13745" y="8995"/>
                  <a:pt x="14405" y="9720"/>
                  <a:pt x="15218" y="9720"/>
                </a:cubicBezTo>
                <a:moveTo>
                  <a:pt x="19145" y="18359"/>
                </a:moveTo>
                <a:cubicBezTo>
                  <a:pt x="18875" y="18359"/>
                  <a:pt x="18655" y="18602"/>
                  <a:pt x="18655" y="18899"/>
                </a:cubicBezTo>
                <a:cubicBezTo>
                  <a:pt x="18655" y="19198"/>
                  <a:pt x="18875" y="19439"/>
                  <a:pt x="19145" y="19439"/>
                </a:cubicBezTo>
                <a:cubicBezTo>
                  <a:pt x="19416" y="19439"/>
                  <a:pt x="19636" y="19198"/>
                  <a:pt x="19636" y="18899"/>
                </a:cubicBezTo>
                <a:cubicBezTo>
                  <a:pt x="19636" y="18602"/>
                  <a:pt x="19416" y="18359"/>
                  <a:pt x="19145" y="18359"/>
                </a:cubicBezTo>
              </a:path>
            </a:pathLst>
          </a:custGeom>
          <a:solidFill>
            <a:schemeClr val="tx1"/>
          </a:solidFill>
          <a:ln w="12700">
            <a:miter lim="400000"/>
          </a:ln>
        </p:spPr>
        <p:txBody>
          <a:bodyPr lIns="38100" tIns="38100" rIns="38100" bIns="38100" anchor="ctr"/>
          <a:lstStyle/>
          <a:p>
            <a:endParaRPr>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Shape 3665"/>
          <p:cNvSpPr/>
          <p:nvPr/>
        </p:nvSpPr>
        <p:spPr>
          <a:xfrm>
            <a:off x="8193917" y="2697645"/>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2013"/>
                </a:moveTo>
                <a:cubicBezTo>
                  <a:pt x="20614" y="12014"/>
                  <a:pt x="20611" y="12016"/>
                  <a:pt x="20607" y="12017"/>
                </a:cubicBezTo>
                <a:lnTo>
                  <a:pt x="19602" y="12269"/>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9"/>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5"/>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5"/>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moveTo>
                  <a:pt x="15709" y="10800"/>
                </a:moveTo>
                <a:cubicBezTo>
                  <a:pt x="15709" y="13346"/>
                  <a:pt x="13771" y="15439"/>
                  <a:pt x="11291" y="15685"/>
                </a:cubicBezTo>
                <a:lnTo>
                  <a:pt x="11291" y="12695"/>
                </a:lnTo>
                <a:cubicBezTo>
                  <a:pt x="12137" y="12476"/>
                  <a:pt x="12764" y="11715"/>
                  <a:pt x="12764" y="10800"/>
                </a:cubicBezTo>
                <a:cubicBezTo>
                  <a:pt x="12764" y="10630"/>
                  <a:pt x="12735" y="10467"/>
                  <a:pt x="12694" y="10310"/>
                </a:cubicBezTo>
                <a:lnTo>
                  <a:pt x="15308" y="8857"/>
                </a:lnTo>
                <a:cubicBezTo>
                  <a:pt x="15565" y="9454"/>
                  <a:pt x="15709" y="10110"/>
                  <a:pt x="15709" y="10800"/>
                </a:cubicBezTo>
                <a:moveTo>
                  <a:pt x="9818" y="10800"/>
                </a:moveTo>
                <a:cubicBezTo>
                  <a:pt x="9818" y="10258"/>
                  <a:pt x="10258" y="9818"/>
                  <a:pt x="10800" y="9818"/>
                </a:cubicBezTo>
                <a:cubicBezTo>
                  <a:pt x="11342" y="9818"/>
                  <a:pt x="11782" y="10258"/>
                  <a:pt x="11782" y="10800"/>
                </a:cubicBezTo>
                <a:cubicBezTo>
                  <a:pt x="11782" y="11343"/>
                  <a:pt x="11342" y="11782"/>
                  <a:pt x="10800" y="11782"/>
                </a:cubicBezTo>
                <a:cubicBezTo>
                  <a:pt x="10258" y="11782"/>
                  <a:pt x="9818" y="11343"/>
                  <a:pt x="9818" y="10800"/>
                </a:cubicBezTo>
                <a:moveTo>
                  <a:pt x="10309" y="15685"/>
                </a:moveTo>
                <a:cubicBezTo>
                  <a:pt x="7829" y="15439"/>
                  <a:pt x="5891" y="13346"/>
                  <a:pt x="5891" y="10800"/>
                </a:cubicBezTo>
                <a:cubicBezTo>
                  <a:pt x="5891" y="10110"/>
                  <a:pt x="6035" y="9454"/>
                  <a:pt x="6292" y="8857"/>
                </a:cubicBezTo>
                <a:lnTo>
                  <a:pt x="8906" y="10310"/>
                </a:lnTo>
                <a:cubicBezTo>
                  <a:pt x="8865" y="10467"/>
                  <a:pt x="8836" y="10630"/>
                  <a:pt x="8836" y="10800"/>
                </a:cubicBezTo>
                <a:cubicBezTo>
                  <a:pt x="8836" y="11715"/>
                  <a:pt x="9463" y="12476"/>
                  <a:pt x="10309" y="12695"/>
                </a:cubicBezTo>
                <a:cubicBezTo>
                  <a:pt x="10309" y="12695"/>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tx1"/>
          </a:solidFill>
          <a:ln w="12700">
            <a:miter lim="400000"/>
          </a:ln>
        </p:spPr>
        <p:txBody>
          <a:bodyPr lIns="38100" tIns="38100" rIns="38100" bIns="38100" anchor="ctr"/>
          <a:lstStyle/>
          <a:p>
            <a:endParaRPr>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nvSpPr>
        <p:spPr>
          <a:xfrm>
            <a:off x="1960245" y="3007360"/>
            <a:ext cx="2232025" cy="2676525"/>
          </a:xfrm>
          <a:prstGeom prst="rect">
            <a:avLst/>
          </a:prstGeom>
          <a:noFill/>
        </p:spPr>
        <p:txBody>
          <a:bodyPr wrap="square" rtlCol="0">
            <a:spAutoFit/>
          </a:bodyPr>
          <a:lstStyle/>
          <a:p>
            <a:pPr algn="just">
              <a:lnSpc>
                <a:spcPct val="120000"/>
              </a:lnSpc>
            </a:pPr>
            <a:r>
              <a:rPr lang="en-US" altLang="zh-CN" sz="2000">
                <a:solidFill>
                  <a:schemeClr val="accent1"/>
                </a:solidFill>
              </a:rPr>
              <a:t>由于大型语言模型</a:t>
            </a:r>
            <a:r>
              <a:rPr lang="zh-CN" altLang="en-US" sz="2000">
                <a:solidFill>
                  <a:schemeClr val="accent1"/>
                </a:solidFill>
              </a:rPr>
              <a:t>在特定</a:t>
            </a:r>
            <a:r>
              <a:rPr lang="en-US" altLang="zh-CN" sz="2000">
                <a:solidFill>
                  <a:schemeClr val="accent1"/>
                </a:solidFill>
              </a:rPr>
              <a:t>Prompt</a:t>
            </a:r>
            <a:r>
              <a:rPr lang="zh-CN" altLang="en-US" sz="2000">
                <a:solidFill>
                  <a:schemeClr val="accent1"/>
                </a:solidFill>
              </a:rPr>
              <a:t>下会</a:t>
            </a:r>
            <a:r>
              <a:rPr lang="en-US" altLang="zh-CN" sz="2000">
                <a:solidFill>
                  <a:schemeClr val="accent1"/>
                </a:solidFill>
              </a:rPr>
              <a:t>生成</a:t>
            </a:r>
            <a:r>
              <a:rPr lang="zh-CN" altLang="en-US" sz="2000">
                <a:solidFill>
                  <a:schemeClr val="accent1"/>
                </a:solidFill>
              </a:rPr>
              <a:t>有害</a:t>
            </a:r>
            <a:r>
              <a:rPr lang="en-US" altLang="zh-CN" sz="2000">
                <a:solidFill>
                  <a:schemeClr val="accent1"/>
                </a:solidFill>
              </a:rPr>
              <a:t>的内容，因此最近的工作集中在对齐这些模型以试图防止不期望的生成。</a:t>
            </a:r>
            <a:endParaRPr lang="en-US" altLang="zh-CN" sz="2000">
              <a:solidFill>
                <a:schemeClr val="accent1"/>
              </a:solidFill>
            </a:endParaRPr>
          </a:p>
        </p:txBody>
      </p:sp>
      <p:sp>
        <p:nvSpPr>
          <p:cNvPr id="27" name="文本框 26"/>
          <p:cNvSpPr txBox="1"/>
          <p:nvPr/>
        </p:nvSpPr>
        <p:spPr>
          <a:xfrm>
            <a:off x="4890135" y="3007360"/>
            <a:ext cx="2387600" cy="2676525"/>
          </a:xfrm>
          <a:prstGeom prst="rect">
            <a:avLst/>
          </a:prstGeom>
          <a:noFill/>
        </p:spPr>
        <p:txBody>
          <a:bodyPr wrap="square" rtlCol="0">
            <a:spAutoFit/>
          </a:bodyPr>
          <a:lstStyle/>
          <a:p>
            <a:pPr algn="just">
              <a:lnSpc>
                <a:spcPct val="120000"/>
              </a:lnSpc>
            </a:pPr>
            <a:r>
              <a:rPr lang="zh-CN" altLang="en-US" sz="2000" dirty="0">
                <a:solidFill>
                  <a:schemeClr val="accent1"/>
                </a:solidFill>
                <a:latin typeface="+mj-lt"/>
              </a:rPr>
              <a:t>与此同时，也有相当一部分研究试图规避</a:t>
            </a:r>
            <a:r>
              <a:rPr lang="en-US" altLang="zh-CN" sz="2000" dirty="0">
                <a:solidFill>
                  <a:schemeClr val="accent1"/>
                </a:solidFill>
                <a:latin typeface="+mj-lt"/>
              </a:rPr>
              <a:t>LLM</a:t>
            </a:r>
            <a:r>
              <a:rPr lang="zh-CN" altLang="en-US" sz="2000" dirty="0">
                <a:solidFill>
                  <a:schemeClr val="accent1"/>
                </a:solidFill>
                <a:latin typeface="+mj-lt"/>
              </a:rPr>
              <a:t>的安全措施-所谓的针对LLMs的“越狱”，但这些攻击需要大量的人类智慧。</a:t>
            </a:r>
            <a:endParaRPr lang="zh-CN" altLang="en-US" sz="2000" dirty="0">
              <a:solidFill>
                <a:schemeClr val="accent1"/>
              </a:solidFill>
              <a:latin typeface="+mj-lt"/>
            </a:endParaRPr>
          </a:p>
        </p:txBody>
      </p:sp>
      <p:sp>
        <p:nvSpPr>
          <p:cNvPr id="28" name="文本框 27"/>
          <p:cNvSpPr txBox="1"/>
          <p:nvPr/>
        </p:nvSpPr>
        <p:spPr>
          <a:xfrm>
            <a:off x="7975600" y="3014345"/>
            <a:ext cx="2232025" cy="2676525"/>
          </a:xfrm>
          <a:prstGeom prst="rect">
            <a:avLst/>
          </a:prstGeom>
          <a:noFill/>
        </p:spPr>
        <p:txBody>
          <a:bodyPr wrap="square" rtlCol="0">
            <a:spAutoFit/>
          </a:bodyPr>
          <a:lstStyle/>
          <a:p>
            <a:pPr algn="just">
              <a:lnSpc>
                <a:spcPct val="120000"/>
              </a:lnSpc>
            </a:pPr>
            <a:r>
              <a:rPr sz="2000" dirty="0">
                <a:solidFill>
                  <a:schemeClr val="accent1"/>
                </a:solidFill>
                <a:latin typeface="+mj-lt"/>
              </a:rPr>
              <a:t>自动提示生成方法</a:t>
            </a:r>
            <a:r>
              <a:rPr lang="zh-CN" sz="2000" dirty="0">
                <a:solidFill>
                  <a:schemeClr val="accent1"/>
                </a:solidFill>
                <a:latin typeface="+mj-lt"/>
              </a:rPr>
              <a:t>在许多任务上取得了很好的表现，本文通过基于梯度的搜索技术自动产生对抗性后缀以诱使模型生成有害</a:t>
            </a:r>
            <a:r>
              <a:rPr lang="zh-CN" sz="2000" dirty="0">
                <a:solidFill>
                  <a:schemeClr val="accent1"/>
                </a:solidFill>
                <a:latin typeface="+mj-lt"/>
              </a:rPr>
              <a:t>内容。</a:t>
            </a:r>
            <a:endParaRPr lang="zh-CN" sz="2000" dirty="0">
              <a:solidFill>
                <a:schemeClr val="accent1"/>
              </a:solidFill>
              <a:latin typeface="+mj-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733675" y="279400"/>
            <a:ext cx="6725920" cy="829945"/>
          </a:xfrm>
          <a:prstGeom prst="rect">
            <a:avLst/>
          </a:prstGeom>
          <a:noFill/>
        </p:spPr>
        <p:txBody>
          <a:bodyPr wrap="square" rtlCol="0">
            <a:spAutoFit/>
          </a:bodyPr>
          <a:p>
            <a:pPr algn="ctr">
              <a:lnSpc>
                <a:spcPct val="120000"/>
              </a:lnSpc>
            </a:pPr>
            <a:r>
              <a:rPr lang="zh-CN" altLang="en-US" sz="4000" b="1" dirty="0">
                <a:solidFill>
                  <a:schemeClr val="accent1"/>
                </a:solidFill>
                <a:latin typeface="+mj-lt"/>
              </a:rPr>
              <a:t>ADVERSARIAL INSERTION</a:t>
            </a:r>
            <a:endParaRPr lang="zh-CN" altLang="en-US" sz="4000" b="1" dirty="0">
              <a:solidFill>
                <a:schemeClr val="accent1"/>
              </a:solidFill>
              <a:latin typeface="+mj-lt"/>
            </a:endParaRPr>
          </a:p>
        </p:txBody>
      </p:sp>
      <p:sp>
        <p:nvSpPr>
          <p:cNvPr id="3" name="文本框 2"/>
          <p:cNvSpPr txBox="1"/>
          <p:nvPr/>
        </p:nvSpPr>
        <p:spPr>
          <a:xfrm>
            <a:off x="1387475" y="1208405"/>
            <a:ext cx="9417685" cy="1568450"/>
          </a:xfrm>
          <a:prstGeom prst="rect">
            <a:avLst/>
          </a:prstGeom>
          <a:noFill/>
        </p:spPr>
        <p:txBody>
          <a:bodyPr wrap="square" rtlCol="0">
            <a:spAutoFit/>
          </a:bodyPr>
          <a:p>
            <a:pPr algn="l">
              <a:lnSpc>
                <a:spcPct val="120000"/>
              </a:lnSpc>
            </a:pPr>
            <a:r>
              <a:rPr lang="en-US" sz="2000" dirty="0">
                <a:solidFill>
                  <a:schemeClr val="accent1"/>
                </a:solidFill>
              </a:rPr>
              <a:t>    </a:t>
            </a:r>
            <a:r>
              <a:rPr sz="2000" dirty="0">
                <a:solidFill>
                  <a:schemeClr val="accent1"/>
                </a:solidFill>
              </a:rPr>
              <a:t>在这种攻击模式中，在提示符中间的任何位置插入对抗序列。在这种模式下，擦除和检查通过擦除直到某个最大长度的每个可能的连续令牌序列来创建子序列。为了防止k次插入，擦除和检查通过擦除k个连续的令牌块来创建连续性，最大长度为d。</a:t>
            </a:r>
            <a:endParaRPr sz="2000" dirty="0">
              <a:solidFill>
                <a:schemeClr val="accent1"/>
              </a:solidFill>
            </a:endParaRPr>
          </a:p>
        </p:txBody>
      </p:sp>
      <p:pic>
        <p:nvPicPr>
          <p:cNvPr id="5" name="图片 4"/>
          <p:cNvPicPr>
            <a:picLocks noChangeAspect="1"/>
          </p:cNvPicPr>
          <p:nvPr/>
        </p:nvPicPr>
        <p:blipFill>
          <a:blip r:embed="rId1"/>
          <a:stretch>
            <a:fillRect/>
          </a:stretch>
        </p:blipFill>
        <p:spPr>
          <a:xfrm>
            <a:off x="3454400" y="2422525"/>
            <a:ext cx="5283200" cy="330200"/>
          </a:xfrm>
          <a:prstGeom prst="rect">
            <a:avLst/>
          </a:prstGeom>
        </p:spPr>
      </p:pic>
      <p:pic>
        <p:nvPicPr>
          <p:cNvPr id="6" name="图片 5"/>
          <p:cNvPicPr>
            <a:picLocks noChangeAspect="1"/>
          </p:cNvPicPr>
          <p:nvPr/>
        </p:nvPicPr>
        <p:blipFill>
          <a:blip r:embed="rId2"/>
          <a:stretch>
            <a:fillRect/>
          </a:stretch>
        </p:blipFill>
        <p:spPr>
          <a:xfrm>
            <a:off x="2550795" y="2782570"/>
            <a:ext cx="7734300" cy="1092200"/>
          </a:xfrm>
          <a:prstGeom prst="rect">
            <a:avLst/>
          </a:prstGeom>
        </p:spPr>
      </p:pic>
      <p:pic>
        <p:nvPicPr>
          <p:cNvPr id="7" name="图片 6"/>
          <p:cNvPicPr>
            <a:picLocks noChangeAspect="1"/>
          </p:cNvPicPr>
          <p:nvPr/>
        </p:nvPicPr>
        <p:blipFill>
          <a:blip r:embed="rId3"/>
          <a:stretch>
            <a:fillRect/>
          </a:stretch>
        </p:blipFill>
        <p:spPr>
          <a:xfrm>
            <a:off x="520700" y="3506470"/>
            <a:ext cx="7078980" cy="30029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733675" y="279400"/>
            <a:ext cx="6725920" cy="829945"/>
          </a:xfrm>
          <a:prstGeom prst="rect">
            <a:avLst/>
          </a:prstGeom>
          <a:noFill/>
        </p:spPr>
        <p:txBody>
          <a:bodyPr wrap="square" rtlCol="0">
            <a:spAutoFit/>
          </a:bodyPr>
          <a:p>
            <a:pPr algn="ctr">
              <a:lnSpc>
                <a:spcPct val="120000"/>
              </a:lnSpc>
            </a:pPr>
            <a:r>
              <a:rPr lang="zh-CN" altLang="en-US" sz="4000" b="1" dirty="0">
                <a:solidFill>
                  <a:schemeClr val="accent1"/>
                </a:solidFill>
                <a:latin typeface="+mj-lt"/>
              </a:rPr>
              <a:t>ADVERSARIAL INFUSION</a:t>
            </a:r>
            <a:endParaRPr lang="zh-CN" altLang="en-US" sz="4000" b="1" dirty="0">
              <a:solidFill>
                <a:schemeClr val="accent1"/>
              </a:solidFill>
              <a:latin typeface="+mj-lt"/>
            </a:endParaRPr>
          </a:p>
        </p:txBody>
      </p:sp>
      <p:sp>
        <p:nvSpPr>
          <p:cNvPr id="3" name="文本框 2"/>
          <p:cNvSpPr txBox="1"/>
          <p:nvPr/>
        </p:nvSpPr>
        <p:spPr>
          <a:xfrm>
            <a:off x="1387475" y="1208405"/>
            <a:ext cx="9417685" cy="1198880"/>
          </a:xfrm>
          <a:prstGeom prst="rect">
            <a:avLst/>
          </a:prstGeom>
          <a:noFill/>
        </p:spPr>
        <p:txBody>
          <a:bodyPr wrap="square" rtlCol="0">
            <a:spAutoFit/>
          </a:bodyPr>
          <a:p>
            <a:pPr algn="l">
              <a:lnSpc>
                <a:spcPct val="120000"/>
              </a:lnSpc>
            </a:pPr>
            <a:r>
              <a:rPr lang="en-US" sz="2000" dirty="0">
                <a:solidFill>
                  <a:schemeClr val="accent1"/>
                </a:solidFill>
              </a:rPr>
              <a:t>    </a:t>
            </a:r>
            <a:r>
              <a:rPr sz="2000" dirty="0">
                <a:solidFill>
                  <a:schemeClr val="accent1"/>
                </a:solidFill>
              </a:rPr>
              <a:t>这是所有攻击模式中最通用的。这里，攻击者可以在有害提示内的任意位置处插入多个令牌，最大数量为l。在这种模式下，擦除和检查通过擦除大小最多为d的</a:t>
            </a:r>
            <a:r>
              <a:rPr lang="en-US" sz="2000" dirty="0">
                <a:solidFill>
                  <a:schemeClr val="accent1"/>
                </a:solidFill>
              </a:rPr>
              <a:t>token</a:t>
            </a:r>
            <a:r>
              <a:rPr sz="2000" dirty="0">
                <a:solidFill>
                  <a:schemeClr val="accent1"/>
                </a:solidFill>
              </a:rPr>
              <a:t>的子集来产生子序列。</a:t>
            </a:r>
            <a:r>
              <a:rPr lang="zh-CN" sz="2000" dirty="0">
                <a:solidFill>
                  <a:schemeClr val="accent1"/>
                </a:solidFill>
              </a:rPr>
              <a:t>当</a:t>
            </a:r>
            <a:r>
              <a:rPr lang="en-US" altLang="zh-CN" sz="2000" dirty="0">
                <a:solidFill>
                  <a:schemeClr val="accent1"/>
                </a:solidFill>
              </a:rPr>
              <a:t>l</a:t>
            </a:r>
            <a:r>
              <a:rPr lang="zh-CN" altLang="en-US" sz="2000" dirty="0">
                <a:solidFill>
                  <a:schemeClr val="accent1"/>
                </a:solidFill>
              </a:rPr>
              <a:t>小于</a:t>
            </a:r>
            <a:r>
              <a:rPr lang="en-US" altLang="zh-CN" sz="2000" dirty="0">
                <a:solidFill>
                  <a:schemeClr val="accent1"/>
                </a:solidFill>
              </a:rPr>
              <a:t>d</a:t>
            </a:r>
            <a:r>
              <a:rPr lang="zh-CN" altLang="en-US" sz="2000" dirty="0">
                <a:solidFill>
                  <a:schemeClr val="accent1"/>
                </a:solidFill>
              </a:rPr>
              <a:t>时，</a:t>
            </a:r>
            <a:r>
              <a:rPr lang="en-US" altLang="zh-CN" sz="2000" dirty="0">
                <a:solidFill>
                  <a:schemeClr val="accent1"/>
                </a:solidFill>
              </a:rPr>
              <a:t>P</a:t>
            </a:r>
            <a:r>
              <a:rPr lang="zh-CN" altLang="en-US" sz="2000" dirty="0">
                <a:solidFill>
                  <a:schemeClr val="accent1"/>
                </a:solidFill>
              </a:rPr>
              <a:t>必在产生的子序列</a:t>
            </a:r>
            <a:r>
              <a:rPr lang="zh-CN" altLang="en-US" sz="2000" dirty="0">
                <a:solidFill>
                  <a:schemeClr val="accent1"/>
                </a:solidFill>
              </a:rPr>
              <a:t>集合中。</a:t>
            </a:r>
            <a:endParaRPr lang="zh-CN" altLang="en-US" sz="2000" dirty="0">
              <a:solidFill>
                <a:schemeClr val="accent1"/>
              </a:solidFill>
            </a:endParaRPr>
          </a:p>
        </p:txBody>
      </p:sp>
      <p:pic>
        <p:nvPicPr>
          <p:cNvPr id="5" name="图片 4"/>
          <p:cNvPicPr>
            <a:picLocks noChangeAspect="1"/>
          </p:cNvPicPr>
          <p:nvPr/>
        </p:nvPicPr>
        <p:blipFill>
          <a:blip r:embed="rId1"/>
          <a:stretch>
            <a:fillRect/>
          </a:stretch>
        </p:blipFill>
        <p:spPr>
          <a:xfrm>
            <a:off x="2444750" y="2632710"/>
            <a:ext cx="7302500" cy="635000"/>
          </a:xfrm>
          <a:prstGeom prst="rect">
            <a:avLst/>
          </a:prstGeom>
        </p:spPr>
      </p:pic>
      <p:pic>
        <p:nvPicPr>
          <p:cNvPr id="6" name="图片 5"/>
          <p:cNvPicPr>
            <a:picLocks noChangeAspect="1"/>
          </p:cNvPicPr>
          <p:nvPr/>
        </p:nvPicPr>
        <p:blipFill>
          <a:blip r:embed="rId2"/>
          <a:stretch>
            <a:fillRect/>
          </a:stretch>
        </p:blipFill>
        <p:spPr>
          <a:xfrm>
            <a:off x="2019300" y="3267710"/>
            <a:ext cx="8153400" cy="34671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518285" y="338455"/>
            <a:ext cx="9154795" cy="829945"/>
          </a:xfrm>
          <a:prstGeom prst="rect">
            <a:avLst/>
          </a:prstGeom>
          <a:noFill/>
        </p:spPr>
        <p:txBody>
          <a:bodyPr wrap="square" rtlCol="0">
            <a:spAutoFit/>
          </a:bodyPr>
          <a:p>
            <a:pPr algn="ctr">
              <a:lnSpc>
                <a:spcPct val="120000"/>
              </a:lnSpc>
            </a:pPr>
            <a:r>
              <a:rPr lang="zh-CN" altLang="en-US" sz="4000" b="1" dirty="0">
                <a:solidFill>
                  <a:schemeClr val="accent1"/>
                </a:solidFill>
                <a:latin typeface="+mj-lt"/>
                <a:sym typeface="+mn-ea"/>
              </a:rPr>
              <a:t>思考讨论</a:t>
            </a:r>
            <a:endParaRPr lang="zh-CN" altLang="en-US" sz="4000" b="1" dirty="0">
              <a:solidFill>
                <a:schemeClr val="accent1"/>
              </a:solidFill>
              <a:latin typeface="+mj-lt"/>
              <a:sym typeface="+mn-ea"/>
            </a:endParaRPr>
          </a:p>
        </p:txBody>
      </p:sp>
      <p:sp>
        <p:nvSpPr>
          <p:cNvPr id="7" name="文本框 6"/>
          <p:cNvSpPr txBox="1"/>
          <p:nvPr/>
        </p:nvSpPr>
        <p:spPr>
          <a:xfrm>
            <a:off x="1184910" y="1642745"/>
            <a:ext cx="9822180" cy="3192780"/>
          </a:xfrm>
          <a:prstGeom prst="rect">
            <a:avLst/>
          </a:prstGeom>
          <a:noFill/>
        </p:spPr>
        <p:txBody>
          <a:bodyPr wrap="square" rtlCol="0" anchor="t">
            <a:spAutoFit/>
          </a:bodyPr>
          <a:p>
            <a:pPr algn="just">
              <a:lnSpc>
                <a:spcPct val="120000"/>
              </a:lnSpc>
            </a:pPr>
            <a:r>
              <a:rPr lang="en-US" altLang="zh-CN" sz="2400" dirty="0">
                <a:solidFill>
                  <a:schemeClr val="accent1"/>
                </a:solidFill>
              </a:rPr>
              <a:t>    1.</a:t>
            </a:r>
            <a:r>
              <a:rPr lang="zh-CN" altLang="en-US" sz="2400" dirty="0">
                <a:solidFill>
                  <a:schemeClr val="accent1"/>
                </a:solidFill>
              </a:rPr>
              <a:t>就是对各种通过修改有害</a:t>
            </a:r>
            <a:r>
              <a:rPr lang="en-US" altLang="zh-CN" sz="2400" dirty="0">
                <a:solidFill>
                  <a:schemeClr val="accent1"/>
                </a:solidFill>
              </a:rPr>
              <a:t>Prompt</a:t>
            </a:r>
            <a:r>
              <a:rPr lang="zh-CN" altLang="en-US" sz="2400" dirty="0">
                <a:solidFill>
                  <a:schemeClr val="accent1"/>
                </a:solidFill>
              </a:rPr>
              <a:t>产生攻击的方法，肯定可以将有害</a:t>
            </a:r>
            <a:r>
              <a:rPr lang="en-US" altLang="zh-CN" sz="2400" dirty="0">
                <a:solidFill>
                  <a:schemeClr val="accent1"/>
                </a:solidFill>
              </a:rPr>
              <a:t>Prompt</a:t>
            </a:r>
            <a:r>
              <a:rPr lang="zh-CN" altLang="en-US" sz="2400" dirty="0">
                <a:solidFill>
                  <a:schemeClr val="accent1"/>
                </a:solidFill>
              </a:rPr>
              <a:t>这个子序列找到，然后进行安全性判断。</a:t>
            </a:r>
            <a:endParaRPr lang="zh-CN" altLang="en-US" sz="2400" dirty="0">
              <a:solidFill>
                <a:schemeClr val="accent1"/>
              </a:solidFill>
            </a:endParaRPr>
          </a:p>
          <a:p>
            <a:pPr algn="just">
              <a:lnSpc>
                <a:spcPct val="120000"/>
              </a:lnSpc>
            </a:pPr>
            <a:endParaRPr lang="zh-CN" altLang="en-US" sz="2400" dirty="0">
              <a:solidFill>
                <a:schemeClr val="accent1"/>
              </a:solidFill>
            </a:endParaRPr>
          </a:p>
          <a:p>
            <a:pPr algn="just">
              <a:lnSpc>
                <a:spcPct val="120000"/>
              </a:lnSpc>
            </a:pPr>
            <a:r>
              <a:rPr lang="en-US" altLang="zh-CN" sz="2400" dirty="0">
                <a:solidFill>
                  <a:schemeClr val="accent1"/>
                </a:solidFill>
              </a:rPr>
              <a:t>    2.</a:t>
            </a:r>
            <a:r>
              <a:rPr lang="zh-CN" altLang="en-US" sz="2400" dirty="0">
                <a:solidFill>
                  <a:schemeClr val="accent1"/>
                </a:solidFill>
              </a:rPr>
              <a:t>会导致</a:t>
            </a:r>
            <a:r>
              <a:rPr lang="en-US" altLang="zh-CN" sz="2400" dirty="0">
                <a:solidFill>
                  <a:schemeClr val="accent1"/>
                </a:solidFill>
              </a:rPr>
              <a:t>safe prompt</a:t>
            </a:r>
            <a:r>
              <a:rPr lang="zh-CN" altLang="en-US" sz="2400" dirty="0">
                <a:solidFill>
                  <a:schemeClr val="accent1"/>
                </a:solidFill>
              </a:rPr>
              <a:t>被误判，很依赖分类器的分类效果。</a:t>
            </a:r>
            <a:endParaRPr lang="zh-CN" altLang="en-US" sz="2400" dirty="0">
              <a:solidFill>
                <a:schemeClr val="accent1"/>
              </a:solidFill>
            </a:endParaRPr>
          </a:p>
          <a:p>
            <a:pPr algn="just">
              <a:lnSpc>
                <a:spcPct val="120000"/>
              </a:lnSpc>
            </a:pPr>
            <a:endParaRPr lang="zh-CN" altLang="en-US" sz="2400" dirty="0">
              <a:solidFill>
                <a:schemeClr val="accent1"/>
              </a:solidFill>
            </a:endParaRPr>
          </a:p>
          <a:p>
            <a:pPr algn="just">
              <a:lnSpc>
                <a:spcPct val="120000"/>
              </a:lnSpc>
            </a:pPr>
            <a:r>
              <a:rPr lang="en-US" altLang="zh-CN" sz="2400" dirty="0">
                <a:solidFill>
                  <a:schemeClr val="accent1"/>
                </a:solidFill>
              </a:rPr>
              <a:t>    3.</a:t>
            </a:r>
            <a:r>
              <a:rPr lang="zh-CN" altLang="en-US" sz="2400" dirty="0">
                <a:solidFill>
                  <a:schemeClr val="accent1"/>
                </a:solidFill>
              </a:rPr>
              <a:t>没有任何方向的暴力检索所有子序列，非常的耗时间。感觉是个可以优化的地方，但是不一定</a:t>
            </a:r>
            <a:r>
              <a:rPr lang="en-US" altLang="zh-CN" sz="2400" dirty="0">
                <a:solidFill>
                  <a:schemeClr val="accent1"/>
                </a:solidFill>
              </a:rPr>
              <a:t>novel</a:t>
            </a:r>
            <a:r>
              <a:rPr lang="zh-CN" altLang="en-US" sz="2400" dirty="0">
                <a:solidFill>
                  <a:schemeClr val="accent1"/>
                </a:solidFill>
              </a:rPr>
              <a:t>。</a:t>
            </a:r>
            <a:endParaRPr lang="zh-CN" altLang="en-US" sz="2400" dirty="0">
              <a:solidFill>
                <a:schemeClr val="accen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85800" y="1112520"/>
            <a:ext cx="7132320" cy="463296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1" name="组合 10"/>
          <p:cNvGrpSpPr/>
          <p:nvPr/>
        </p:nvGrpSpPr>
        <p:grpSpPr>
          <a:xfrm>
            <a:off x="755036" y="2575703"/>
            <a:ext cx="6993255" cy="1849822"/>
            <a:chOff x="1206393" y="2243167"/>
            <a:chExt cx="6993255" cy="1849822"/>
          </a:xfrm>
        </p:grpSpPr>
        <p:sp>
          <p:nvSpPr>
            <p:cNvPr id="12" name="文本框 11"/>
            <p:cNvSpPr txBox="1"/>
            <p:nvPr/>
          </p:nvSpPr>
          <p:spPr>
            <a:xfrm>
              <a:off x="1669943" y="3722149"/>
              <a:ext cx="3954124" cy="370840"/>
            </a:xfrm>
            <a:prstGeom prst="rect">
              <a:avLst/>
            </a:prstGeom>
            <a:noFill/>
          </p:spPr>
          <p:txBody>
            <a:bodyPr wrap="square" rtlCol="0">
              <a:spAutoFit/>
            </a:bodyPr>
            <a:lstStyle>
              <a:defPPr>
                <a:defRPr lang="zh-CN"/>
              </a:defPPr>
              <a:lvl1pPr>
                <a:lnSpc>
                  <a:spcPct val="130000"/>
                </a:lnSpc>
                <a:defRPr sz="1400"/>
              </a:lvl1pPr>
            </a:lstStyle>
            <a:p>
              <a:endParaRPr lang="zh-CN" altLang="en-US" dirty="0">
                <a:solidFill>
                  <a:schemeClr val="accent1"/>
                </a:solidFill>
              </a:endParaRPr>
            </a:p>
          </p:txBody>
        </p:sp>
        <p:sp>
          <p:nvSpPr>
            <p:cNvPr id="13" name="文本框 12"/>
            <p:cNvSpPr txBox="1"/>
            <p:nvPr/>
          </p:nvSpPr>
          <p:spPr>
            <a:xfrm>
              <a:off x="1206393" y="2243167"/>
              <a:ext cx="6993255" cy="1291590"/>
            </a:xfrm>
            <a:prstGeom prst="rect">
              <a:avLst/>
            </a:prstGeom>
            <a:noFill/>
          </p:spPr>
          <p:txBody>
            <a:bodyPr wrap="square" rtlCol="0">
              <a:spAutoFit/>
            </a:bodyPr>
            <a:lstStyle>
              <a:defPPr>
                <a:defRPr lang="zh-CN"/>
              </a:defPPr>
              <a:lvl1pPr>
                <a:lnSpc>
                  <a:spcPct val="130000"/>
                </a:lnSpc>
                <a:defRPr sz="1400"/>
              </a:lvl1pPr>
            </a:lstStyle>
            <a:p>
              <a:r>
                <a:rPr lang="zh-CN" altLang="en-US" sz="2000" dirty="0">
                  <a:solidFill>
                    <a:schemeClr val="accent1"/>
                  </a:solidFill>
                  <a:latin typeface="+mj-ea"/>
                  <a:ea typeface="+mj-ea"/>
                </a:rPr>
                <a:t>《</a:t>
              </a:r>
              <a:r>
                <a:rPr lang="en-US" altLang="zh-CN" sz="2000" dirty="0">
                  <a:solidFill>
                    <a:schemeClr val="accent1"/>
                  </a:solidFill>
                  <a:latin typeface="+mj-ea"/>
                  <a:ea typeface="+mj-ea"/>
                </a:rPr>
                <a:t>LLM Self Defense: By Self Examination,LLMs Know They Are Being Tricked</a:t>
              </a:r>
              <a:r>
                <a:rPr lang="zh-CN" altLang="en-US" sz="2000" dirty="0">
                  <a:solidFill>
                    <a:schemeClr val="accent1"/>
                  </a:solidFill>
                  <a:latin typeface="+mj-ea"/>
                  <a:ea typeface="+mj-ea"/>
                </a:rPr>
                <a:t>》</a:t>
              </a:r>
              <a:endParaRPr lang="zh-CN" altLang="en-US" sz="2000" dirty="0">
                <a:solidFill>
                  <a:schemeClr val="accent1"/>
                </a:solidFill>
                <a:latin typeface="+mj-ea"/>
                <a:ea typeface="+mj-ea"/>
              </a:endParaRPr>
            </a:p>
            <a:p>
              <a:pPr algn="r"/>
              <a:r>
                <a:rPr sz="2000" dirty="0">
                  <a:solidFill>
                    <a:schemeClr val="accent1"/>
                  </a:solidFill>
                  <a:latin typeface="+mj-ea"/>
                  <a:ea typeface="+mj-ea"/>
                </a:rPr>
                <a:t>Georgia Institute of Technology</a:t>
              </a:r>
              <a:endParaRPr sz="2000" dirty="0">
                <a:solidFill>
                  <a:schemeClr val="accent1"/>
                </a:solidFill>
                <a:latin typeface="+mj-ea"/>
                <a:ea typeface="+mj-ea"/>
              </a:endParaRPr>
            </a:p>
          </p:txBody>
        </p:sp>
      </p:grpSp>
      <p:pic>
        <p:nvPicPr>
          <p:cNvPr id="17" name="图片占位符 16" descr="C:\Users\DELL\Pictures\北京航空航天大学\113680036F7FDB0F75DD0FE7247_8E5CB737_740A3.jpg113680036F7FDB0F75DD0FE7247_8E5CB737_740A3"/>
          <p:cNvPicPr>
            <a:picLocks noGrp="1" noChangeAspect="1"/>
          </p:cNvPicPr>
          <p:nvPr>
            <p:ph type="pic" sz="quarter" idx="13"/>
          </p:nvPr>
        </p:nvPicPr>
        <p:blipFill>
          <a:blip r:embed="rId1"/>
          <a:srcRect/>
          <a:stretch>
            <a:fillRect/>
          </a:stretch>
        </p:blipFill>
        <p:spPr>
          <a:xfrm>
            <a:off x="8336598" y="1112520"/>
            <a:ext cx="3088005" cy="4632960"/>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857625" y="290830"/>
            <a:ext cx="4476115" cy="829945"/>
          </a:xfrm>
          <a:prstGeom prst="rect">
            <a:avLst/>
          </a:prstGeom>
          <a:noFill/>
        </p:spPr>
        <p:txBody>
          <a:bodyPr wrap="square" rtlCol="0">
            <a:spAutoFit/>
          </a:bodyPr>
          <a:p>
            <a:pPr algn="ctr">
              <a:lnSpc>
                <a:spcPct val="120000"/>
              </a:lnSpc>
            </a:pPr>
            <a:r>
              <a:rPr lang="zh-CN" altLang="en-US" sz="4000" b="1" dirty="0">
                <a:solidFill>
                  <a:schemeClr val="accent1"/>
                </a:solidFill>
                <a:latin typeface="+mj-lt"/>
              </a:rPr>
              <a:t>研究</a:t>
            </a:r>
            <a:r>
              <a:rPr lang="zh-CN" altLang="en-US" sz="4000" b="1" dirty="0">
                <a:solidFill>
                  <a:schemeClr val="accent1"/>
                </a:solidFill>
                <a:latin typeface="+mj-lt"/>
              </a:rPr>
              <a:t>方法</a:t>
            </a:r>
            <a:endParaRPr lang="zh-CN" altLang="en-US" sz="4000" b="1" dirty="0">
              <a:solidFill>
                <a:schemeClr val="accent1"/>
              </a:solidFill>
              <a:latin typeface="+mj-lt"/>
            </a:endParaRPr>
          </a:p>
        </p:txBody>
      </p:sp>
      <p:sp>
        <p:nvSpPr>
          <p:cNvPr id="3" name="文本框 2"/>
          <p:cNvSpPr txBox="1"/>
          <p:nvPr/>
        </p:nvSpPr>
        <p:spPr>
          <a:xfrm>
            <a:off x="1387475" y="1148715"/>
            <a:ext cx="9417685" cy="2306955"/>
          </a:xfrm>
          <a:prstGeom prst="rect">
            <a:avLst/>
          </a:prstGeom>
          <a:noFill/>
        </p:spPr>
        <p:txBody>
          <a:bodyPr wrap="square" rtlCol="0">
            <a:spAutoFit/>
          </a:bodyPr>
          <a:p>
            <a:pPr algn="l">
              <a:lnSpc>
                <a:spcPct val="120000"/>
              </a:lnSpc>
            </a:pPr>
            <a:r>
              <a:rPr lang="en-US" sz="2000" dirty="0">
                <a:solidFill>
                  <a:schemeClr val="accent1"/>
                </a:solidFill>
              </a:rPr>
              <a:t>    </a:t>
            </a:r>
            <a:r>
              <a:rPr sz="2000" dirty="0">
                <a:solidFill>
                  <a:schemeClr val="accent1"/>
                </a:solidFill>
              </a:rPr>
              <a:t>由于与LLM生成有害内容相关的重大风险，以及对齐模型对各种形式的攻击缺乏鲁棒性，因此必须找到方法来识别和减轻这些模型生成有害内容的能力。</a:t>
            </a:r>
            <a:r>
              <a:rPr lang="zh-CN" sz="2000" dirty="0">
                <a:solidFill>
                  <a:schemeClr val="accent1"/>
                </a:solidFill>
              </a:rPr>
              <a:t>本文</a:t>
            </a:r>
            <a:r>
              <a:rPr sz="2000" dirty="0">
                <a:solidFill>
                  <a:schemeClr val="accent1"/>
                </a:solidFill>
              </a:rPr>
              <a:t>提出了一种方法，过滤出有害的LLM生成的内容，通过</a:t>
            </a:r>
            <a:r>
              <a:rPr lang="zh-CN" sz="2000" dirty="0">
                <a:solidFill>
                  <a:schemeClr val="accent1"/>
                </a:solidFill>
              </a:rPr>
              <a:t>将输出</a:t>
            </a:r>
            <a:r>
              <a:rPr sz="2000" dirty="0">
                <a:solidFill>
                  <a:schemeClr val="accent1"/>
                </a:solidFill>
              </a:rPr>
              <a:t>送到一个独立的LLM模型，验证</a:t>
            </a:r>
            <a:r>
              <a:rPr lang="zh-CN" sz="2000" dirty="0">
                <a:solidFill>
                  <a:schemeClr val="accent1"/>
                </a:solidFill>
              </a:rPr>
              <a:t>其</a:t>
            </a:r>
            <a:r>
              <a:rPr sz="2000" dirty="0">
                <a:solidFill>
                  <a:schemeClr val="accent1"/>
                </a:solidFill>
              </a:rPr>
              <a:t>是否是有害的。虽然简单，</a:t>
            </a:r>
            <a:r>
              <a:rPr lang="zh-CN" sz="2000" dirty="0">
                <a:solidFill>
                  <a:schemeClr val="accent1"/>
                </a:solidFill>
              </a:rPr>
              <a:t>但</a:t>
            </a:r>
            <a:r>
              <a:rPr sz="2000" dirty="0">
                <a:solidFill>
                  <a:schemeClr val="accent1"/>
                </a:solidFill>
              </a:rPr>
              <a:t>这种方法有可能提供强大的鲁棒性，以防止攻击LLM。通过只验证用户提示的LLM生成的内容，而不是提示本身，可能会使对抗性提示更难影响我们的验证模型。</a:t>
            </a:r>
            <a:endParaRPr sz="2000" dirty="0">
              <a:solidFill>
                <a:schemeClr val="accent1"/>
              </a:solidFill>
            </a:endParaRPr>
          </a:p>
        </p:txBody>
      </p:sp>
      <p:pic>
        <p:nvPicPr>
          <p:cNvPr id="2" name="图片 1"/>
          <p:cNvPicPr>
            <a:picLocks noChangeAspect="1"/>
          </p:cNvPicPr>
          <p:nvPr/>
        </p:nvPicPr>
        <p:blipFill>
          <a:blip r:embed="rId1"/>
          <a:stretch>
            <a:fillRect/>
          </a:stretch>
        </p:blipFill>
        <p:spPr>
          <a:xfrm>
            <a:off x="292100" y="3556000"/>
            <a:ext cx="4610100" cy="2857500"/>
          </a:xfrm>
          <a:prstGeom prst="rect">
            <a:avLst/>
          </a:prstGeom>
        </p:spPr>
      </p:pic>
      <p:pic>
        <p:nvPicPr>
          <p:cNvPr id="4" name="图片 3"/>
          <p:cNvPicPr>
            <a:picLocks noChangeAspect="1"/>
          </p:cNvPicPr>
          <p:nvPr/>
        </p:nvPicPr>
        <p:blipFill>
          <a:blip r:embed="rId2"/>
          <a:stretch>
            <a:fillRect/>
          </a:stretch>
        </p:blipFill>
        <p:spPr>
          <a:xfrm>
            <a:off x="5121275" y="3547110"/>
            <a:ext cx="6807200" cy="29083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518285" y="338455"/>
            <a:ext cx="9154795" cy="829945"/>
          </a:xfrm>
          <a:prstGeom prst="rect">
            <a:avLst/>
          </a:prstGeom>
          <a:noFill/>
        </p:spPr>
        <p:txBody>
          <a:bodyPr wrap="square" rtlCol="0">
            <a:spAutoFit/>
          </a:bodyPr>
          <a:p>
            <a:pPr algn="ctr">
              <a:lnSpc>
                <a:spcPct val="120000"/>
              </a:lnSpc>
            </a:pPr>
            <a:r>
              <a:rPr lang="zh-CN" altLang="en-US" sz="4000" b="1" dirty="0">
                <a:solidFill>
                  <a:schemeClr val="accent1"/>
                </a:solidFill>
                <a:latin typeface="+mj-lt"/>
                <a:sym typeface="+mn-ea"/>
              </a:rPr>
              <a:t>思考讨论</a:t>
            </a:r>
            <a:endParaRPr lang="zh-CN" altLang="en-US" sz="4000" b="1" dirty="0">
              <a:solidFill>
                <a:schemeClr val="accent1"/>
              </a:solidFill>
              <a:latin typeface="+mj-lt"/>
              <a:sym typeface="+mn-ea"/>
            </a:endParaRPr>
          </a:p>
        </p:txBody>
      </p:sp>
      <p:sp>
        <p:nvSpPr>
          <p:cNvPr id="7" name="文本框 6"/>
          <p:cNvSpPr txBox="1"/>
          <p:nvPr/>
        </p:nvSpPr>
        <p:spPr>
          <a:xfrm>
            <a:off x="1184910" y="1642745"/>
            <a:ext cx="9822180" cy="3636010"/>
          </a:xfrm>
          <a:prstGeom prst="rect">
            <a:avLst/>
          </a:prstGeom>
          <a:noFill/>
        </p:spPr>
        <p:txBody>
          <a:bodyPr wrap="square" rtlCol="0" anchor="t">
            <a:spAutoFit/>
          </a:bodyPr>
          <a:p>
            <a:pPr algn="just">
              <a:lnSpc>
                <a:spcPct val="120000"/>
              </a:lnSpc>
            </a:pPr>
            <a:r>
              <a:rPr lang="en-US" altLang="zh-CN" sz="2400" dirty="0">
                <a:solidFill>
                  <a:schemeClr val="accent1"/>
                </a:solidFill>
              </a:rPr>
              <a:t>    1.</a:t>
            </a:r>
            <a:r>
              <a:rPr sz="2400" dirty="0">
                <a:solidFill>
                  <a:schemeClr val="accent1"/>
                </a:solidFill>
              </a:rPr>
              <a:t>方法的有效性可能取决于作为“伤害过滤器”使用的底层语言模型</a:t>
            </a:r>
            <a:r>
              <a:rPr lang="zh-CN" sz="2400" dirty="0">
                <a:solidFill>
                  <a:schemeClr val="accent1"/>
                </a:solidFill>
              </a:rPr>
              <a:t>，这不一定是可靠的，尤其是对于一些生成恶意软件的回复不好识别。</a:t>
            </a:r>
            <a:endParaRPr sz="2400" dirty="0">
              <a:solidFill>
                <a:schemeClr val="accent1"/>
              </a:solidFill>
            </a:endParaRPr>
          </a:p>
          <a:p>
            <a:pPr algn="just">
              <a:lnSpc>
                <a:spcPct val="120000"/>
              </a:lnSpc>
            </a:pPr>
            <a:endParaRPr lang="zh-CN" altLang="en-US" sz="2400" dirty="0">
              <a:solidFill>
                <a:schemeClr val="accent1"/>
              </a:solidFill>
            </a:endParaRPr>
          </a:p>
          <a:p>
            <a:pPr algn="just">
              <a:lnSpc>
                <a:spcPct val="120000"/>
              </a:lnSpc>
            </a:pPr>
            <a:r>
              <a:rPr lang="en-US" altLang="zh-CN" sz="2400" dirty="0">
                <a:solidFill>
                  <a:schemeClr val="accent1"/>
                </a:solidFill>
              </a:rPr>
              <a:t>    2.</a:t>
            </a:r>
            <a:r>
              <a:rPr sz="2400" dirty="0">
                <a:solidFill>
                  <a:schemeClr val="accent1"/>
                </a:solidFill>
              </a:rPr>
              <a:t>提供对什么构成“有害”响应的更明确的</a:t>
            </a:r>
            <a:r>
              <a:rPr lang="en-US" sz="2400" dirty="0">
                <a:solidFill>
                  <a:schemeClr val="accent1"/>
                </a:solidFill>
              </a:rPr>
              <a:t>prompt</a:t>
            </a:r>
            <a:r>
              <a:rPr sz="2400" dirty="0">
                <a:solidFill>
                  <a:schemeClr val="accent1"/>
                </a:solidFill>
              </a:rPr>
              <a:t>，或者通过使用诸如上下文学习的技术来提供有害内容的明确示例</a:t>
            </a:r>
            <a:r>
              <a:rPr lang="zh-CN" sz="2400" dirty="0">
                <a:solidFill>
                  <a:schemeClr val="accent1"/>
                </a:solidFill>
              </a:rPr>
              <a:t>可以提高过滤效果。</a:t>
            </a:r>
            <a:endParaRPr sz="2400" dirty="0">
              <a:solidFill>
                <a:schemeClr val="accent1"/>
              </a:solidFill>
            </a:endParaRPr>
          </a:p>
          <a:p>
            <a:pPr algn="just">
              <a:lnSpc>
                <a:spcPct val="120000"/>
              </a:lnSpc>
            </a:pPr>
            <a:endParaRPr lang="zh-CN" altLang="en-US" sz="2400" dirty="0">
              <a:solidFill>
                <a:schemeClr val="accent1"/>
              </a:solidFill>
            </a:endParaRPr>
          </a:p>
          <a:p>
            <a:pPr algn="just">
              <a:lnSpc>
                <a:spcPct val="120000"/>
              </a:lnSpc>
            </a:pPr>
            <a:r>
              <a:rPr lang="en-US" altLang="zh-CN" sz="2400" dirty="0">
                <a:solidFill>
                  <a:schemeClr val="accent1"/>
                </a:solidFill>
              </a:rPr>
              <a:t>    3.</a:t>
            </a:r>
            <a:r>
              <a:rPr lang="zh-CN" altLang="en-US" sz="2400" dirty="0">
                <a:solidFill>
                  <a:schemeClr val="accent1"/>
                </a:solidFill>
              </a:rPr>
              <a:t>后处理的方式很容易想到，但是会引入额外的推理耗时，且大多数用户为正常用户，这样成本</a:t>
            </a:r>
            <a:r>
              <a:rPr lang="zh-CN" altLang="en-US" sz="2400" dirty="0">
                <a:solidFill>
                  <a:schemeClr val="accent1"/>
                </a:solidFill>
              </a:rPr>
              <a:t>较高。</a:t>
            </a:r>
            <a:endParaRPr lang="zh-CN" altLang="en-US" sz="2400" dirty="0">
              <a:solidFill>
                <a:schemeClr val="accen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518285" y="338455"/>
            <a:ext cx="9154795" cy="829945"/>
          </a:xfrm>
          <a:prstGeom prst="rect">
            <a:avLst/>
          </a:prstGeom>
          <a:noFill/>
        </p:spPr>
        <p:txBody>
          <a:bodyPr wrap="square" rtlCol="0">
            <a:spAutoFit/>
          </a:bodyPr>
          <a:p>
            <a:pPr algn="ctr">
              <a:lnSpc>
                <a:spcPct val="120000"/>
              </a:lnSpc>
            </a:pPr>
            <a:r>
              <a:rPr lang="zh-CN" altLang="en-US" sz="4000" b="1" dirty="0">
                <a:solidFill>
                  <a:schemeClr val="accent1"/>
                </a:solidFill>
                <a:latin typeface="+mj-lt"/>
                <a:sym typeface="+mn-ea"/>
              </a:rPr>
              <a:t>大模型</a:t>
            </a:r>
            <a:r>
              <a:rPr lang="zh-CN" altLang="en-US" sz="4000" b="1" dirty="0">
                <a:solidFill>
                  <a:schemeClr val="accent1"/>
                </a:solidFill>
                <a:latin typeface="+mj-lt"/>
                <a:sym typeface="+mn-ea"/>
              </a:rPr>
              <a:t>安全总结</a:t>
            </a:r>
            <a:endParaRPr lang="zh-CN" altLang="en-US" sz="4000" b="1" dirty="0">
              <a:solidFill>
                <a:schemeClr val="accent1"/>
              </a:solidFill>
              <a:latin typeface="+mj-lt"/>
              <a:sym typeface="+mn-ea"/>
            </a:endParaRPr>
          </a:p>
        </p:txBody>
      </p:sp>
      <p:sp>
        <p:nvSpPr>
          <p:cNvPr id="7" name="文本框 6"/>
          <p:cNvSpPr txBox="1"/>
          <p:nvPr/>
        </p:nvSpPr>
        <p:spPr>
          <a:xfrm>
            <a:off x="1184910" y="1344930"/>
            <a:ext cx="9822180" cy="5408295"/>
          </a:xfrm>
          <a:prstGeom prst="rect">
            <a:avLst/>
          </a:prstGeom>
          <a:noFill/>
        </p:spPr>
        <p:txBody>
          <a:bodyPr wrap="square" rtlCol="0" anchor="t">
            <a:spAutoFit/>
          </a:bodyPr>
          <a:p>
            <a:pPr algn="just">
              <a:lnSpc>
                <a:spcPct val="120000"/>
              </a:lnSpc>
            </a:pPr>
            <a:r>
              <a:rPr lang="en-US" altLang="zh-CN" sz="2400" dirty="0">
                <a:solidFill>
                  <a:schemeClr val="accent1"/>
                </a:solidFill>
              </a:rPr>
              <a:t>    1.</a:t>
            </a:r>
            <a:r>
              <a:rPr lang="zh-CN" altLang="en-US" sz="2400" dirty="0">
                <a:solidFill>
                  <a:schemeClr val="accent1"/>
                </a:solidFill>
              </a:rPr>
              <a:t>不需要限定修改后的文本与修改前文本的差异很小，只要能绕过大模型的防御生成有害内容就好。</a:t>
            </a:r>
            <a:endParaRPr sz="2400" dirty="0">
              <a:solidFill>
                <a:schemeClr val="accent1"/>
              </a:solidFill>
            </a:endParaRPr>
          </a:p>
          <a:p>
            <a:pPr algn="just">
              <a:lnSpc>
                <a:spcPct val="120000"/>
              </a:lnSpc>
            </a:pPr>
            <a:endParaRPr lang="zh-CN" altLang="en-US" sz="2400" dirty="0">
              <a:solidFill>
                <a:schemeClr val="accent1"/>
              </a:solidFill>
            </a:endParaRPr>
          </a:p>
          <a:p>
            <a:pPr algn="just">
              <a:lnSpc>
                <a:spcPct val="120000"/>
              </a:lnSpc>
            </a:pPr>
            <a:r>
              <a:rPr lang="en-US" altLang="zh-CN" sz="2400" dirty="0">
                <a:solidFill>
                  <a:schemeClr val="accent1"/>
                </a:solidFill>
              </a:rPr>
              <a:t>    2.</a:t>
            </a:r>
            <a:r>
              <a:rPr lang="zh-CN" altLang="en-US" sz="2400" dirty="0">
                <a:solidFill>
                  <a:schemeClr val="accent1"/>
                </a:solidFill>
              </a:rPr>
              <a:t>仅针对开源模型的攻击是不够有意义的，因为理论上模型可以生成任何内容，在完全知道模型的情况下控制模型输出有害内容不是难事。所以至少需要将攻击拓展到不开源模型上也有效。</a:t>
            </a:r>
            <a:endParaRPr sz="2400" dirty="0">
              <a:solidFill>
                <a:schemeClr val="accent1"/>
              </a:solidFill>
            </a:endParaRPr>
          </a:p>
          <a:p>
            <a:pPr algn="just">
              <a:lnSpc>
                <a:spcPct val="120000"/>
              </a:lnSpc>
            </a:pPr>
            <a:endParaRPr lang="zh-CN" altLang="en-US" sz="2400" dirty="0">
              <a:solidFill>
                <a:schemeClr val="accent1"/>
              </a:solidFill>
            </a:endParaRPr>
          </a:p>
          <a:p>
            <a:pPr algn="just">
              <a:lnSpc>
                <a:spcPct val="120000"/>
              </a:lnSpc>
            </a:pPr>
            <a:r>
              <a:rPr lang="en-US" altLang="zh-CN" sz="2400" dirty="0">
                <a:solidFill>
                  <a:schemeClr val="accent1"/>
                </a:solidFill>
              </a:rPr>
              <a:t>    3.</a:t>
            </a:r>
            <a:r>
              <a:rPr lang="zh-CN" altLang="en-US" sz="2400" dirty="0">
                <a:solidFill>
                  <a:schemeClr val="accent1"/>
                </a:solidFill>
              </a:rPr>
              <a:t>目前的攻击局限于生成攻击后缀，但这些无意义的攻击后缀很容易被</a:t>
            </a:r>
            <a:r>
              <a:rPr lang="en-US" altLang="zh-CN" sz="2400" dirty="0">
                <a:solidFill>
                  <a:schemeClr val="accent1"/>
                </a:solidFill>
              </a:rPr>
              <a:t>PPL filter</a:t>
            </a:r>
            <a:r>
              <a:rPr lang="zh-CN" altLang="en-US" sz="2400" dirty="0">
                <a:solidFill>
                  <a:schemeClr val="accent1"/>
                </a:solidFill>
              </a:rPr>
              <a:t>等方法识别。</a:t>
            </a:r>
            <a:endParaRPr lang="zh-CN" altLang="en-US" sz="2400" dirty="0">
              <a:solidFill>
                <a:schemeClr val="accent1"/>
              </a:solidFill>
            </a:endParaRPr>
          </a:p>
          <a:p>
            <a:pPr algn="just">
              <a:lnSpc>
                <a:spcPct val="120000"/>
              </a:lnSpc>
            </a:pPr>
            <a:endParaRPr lang="zh-CN" altLang="en-US" sz="2400" dirty="0">
              <a:solidFill>
                <a:schemeClr val="accent1"/>
              </a:solidFill>
            </a:endParaRPr>
          </a:p>
          <a:p>
            <a:pPr algn="just">
              <a:lnSpc>
                <a:spcPct val="120000"/>
              </a:lnSpc>
            </a:pPr>
            <a:r>
              <a:rPr lang="en-US" altLang="zh-CN" sz="2400" dirty="0">
                <a:solidFill>
                  <a:schemeClr val="accent1"/>
                </a:solidFill>
                <a:sym typeface="+mn-ea"/>
              </a:rPr>
              <a:t>    4.</a:t>
            </a:r>
            <a:r>
              <a:rPr lang="zh-CN" altLang="en-US" sz="2400" dirty="0">
                <a:solidFill>
                  <a:schemeClr val="accent1"/>
                </a:solidFill>
                <a:sym typeface="+mn-ea"/>
              </a:rPr>
              <a:t>效果比较好的防御方法，都需要在模型外引入额外的模块，而不是单纯依靠模型的</a:t>
            </a:r>
            <a:r>
              <a:rPr lang="zh-CN" altLang="en-US" sz="2400" dirty="0">
                <a:solidFill>
                  <a:schemeClr val="accent1"/>
                </a:solidFill>
                <a:sym typeface="+mn-ea"/>
              </a:rPr>
              <a:t>能力。</a:t>
            </a:r>
            <a:endParaRPr lang="zh-CN" altLang="en-US" sz="2400" dirty="0">
              <a:solidFill>
                <a:schemeClr val="accent1"/>
              </a:solidFill>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917700" y="1310005"/>
            <a:ext cx="8356600" cy="5334000"/>
          </a:xfrm>
          <a:prstGeom prst="rect">
            <a:avLst/>
          </a:prstGeom>
        </p:spPr>
      </p:pic>
      <p:sp>
        <p:nvSpPr>
          <p:cNvPr id="9" name="文本框 8"/>
          <p:cNvSpPr txBox="1"/>
          <p:nvPr/>
        </p:nvSpPr>
        <p:spPr>
          <a:xfrm>
            <a:off x="3857625" y="445770"/>
            <a:ext cx="4476115" cy="829945"/>
          </a:xfrm>
          <a:prstGeom prst="rect">
            <a:avLst/>
          </a:prstGeom>
          <a:noFill/>
        </p:spPr>
        <p:txBody>
          <a:bodyPr wrap="square" rtlCol="0">
            <a:spAutoFit/>
          </a:bodyPr>
          <a:p>
            <a:pPr algn="ctr">
              <a:lnSpc>
                <a:spcPct val="120000"/>
              </a:lnSpc>
            </a:pPr>
            <a:r>
              <a:rPr lang="zh-CN" altLang="en-US" sz="4000" b="1" dirty="0">
                <a:solidFill>
                  <a:schemeClr val="accent1"/>
                </a:solidFill>
                <a:latin typeface="+mj-lt"/>
              </a:rPr>
              <a:t>研究背景</a:t>
            </a:r>
            <a:endParaRPr lang="en-US" altLang="zh-CN" sz="4000" b="1" dirty="0">
              <a:solidFill>
                <a:schemeClr val="accent1"/>
              </a:solidFill>
              <a:latin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857625" y="290830"/>
            <a:ext cx="4476115" cy="829945"/>
          </a:xfrm>
          <a:prstGeom prst="rect">
            <a:avLst/>
          </a:prstGeom>
          <a:noFill/>
        </p:spPr>
        <p:txBody>
          <a:bodyPr wrap="square" rtlCol="0">
            <a:spAutoFit/>
          </a:bodyPr>
          <a:p>
            <a:pPr algn="ctr">
              <a:lnSpc>
                <a:spcPct val="120000"/>
              </a:lnSpc>
            </a:pPr>
            <a:r>
              <a:rPr lang="zh-CN" altLang="en-US" sz="4000" b="1" dirty="0">
                <a:solidFill>
                  <a:schemeClr val="accent1"/>
                </a:solidFill>
                <a:latin typeface="+mj-lt"/>
              </a:rPr>
              <a:t>研究</a:t>
            </a:r>
            <a:r>
              <a:rPr lang="zh-CN" altLang="en-US" sz="4000" b="1" dirty="0">
                <a:solidFill>
                  <a:schemeClr val="accent1"/>
                </a:solidFill>
                <a:latin typeface="+mj-lt"/>
              </a:rPr>
              <a:t>方法</a:t>
            </a:r>
            <a:endParaRPr lang="zh-CN" altLang="en-US" sz="4000" b="1" dirty="0">
              <a:solidFill>
                <a:schemeClr val="accent1"/>
              </a:solidFill>
              <a:latin typeface="+mj-lt"/>
            </a:endParaRPr>
          </a:p>
        </p:txBody>
      </p:sp>
      <p:sp>
        <p:nvSpPr>
          <p:cNvPr id="3" name="文本框 2"/>
          <p:cNvSpPr txBox="1"/>
          <p:nvPr/>
        </p:nvSpPr>
        <p:spPr>
          <a:xfrm>
            <a:off x="1744345" y="1313815"/>
            <a:ext cx="8703310" cy="829945"/>
          </a:xfrm>
          <a:prstGeom prst="rect">
            <a:avLst/>
          </a:prstGeom>
          <a:noFill/>
        </p:spPr>
        <p:txBody>
          <a:bodyPr wrap="square" rtlCol="0">
            <a:spAutoFit/>
          </a:bodyPr>
          <a:p>
            <a:pPr algn="l">
              <a:lnSpc>
                <a:spcPct val="120000"/>
              </a:lnSpc>
            </a:pPr>
            <a:r>
              <a:rPr lang="en-US" altLang="zh-CN" sz="2000" dirty="0">
                <a:solidFill>
                  <a:schemeClr val="accent1"/>
                </a:solidFill>
              </a:rPr>
              <a:t>    </a:t>
            </a:r>
            <a:r>
              <a:rPr lang="zh-CN" altLang="en-US" sz="2000" dirty="0">
                <a:solidFill>
                  <a:schemeClr val="accent1"/>
                </a:solidFill>
              </a:rPr>
              <a:t>该方法的目标是优化红色部分使紫色部分的概率最高。其中紫色部分除了</a:t>
            </a:r>
            <a:r>
              <a:rPr lang="en-US" altLang="zh-CN" sz="2000" dirty="0">
                <a:solidFill>
                  <a:schemeClr val="accent1"/>
                </a:solidFill>
              </a:rPr>
              <a:t>sure</a:t>
            </a:r>
            <a:r>
              <a:rPr lang="zh-CN" altLang="en-US" sz="2000" dirty="0">
                <a:solidFill>
                  <a:schemeClr val="accent1"/>
                </a:solidFill>
              </a:rPr>
              <a:t>之外，还需要重复用户指令的关键内容，以使回答满足用户指令</a:t>
            </a:r>
            <a:r>
              <a:rPr lang="zh-CN" altLang="en-US" sz="2000" dirty="0">
                <a:solidFill>
                  <a:schemeClr val="accent1"/>
                </a:solidFill>
              </a:rPr>
              <a:t>要求。</a:t>
            </a:r>
            <a:endParaRPr lang="zh-CN" altLang="en-US" sz="2000" dirty="0">
              <a:solidFill>
                <a:schemeClr val="accent1"/>
              </a:solidFill>
            </a:endParaRPr>
          </a:p>
        </p:txBody>
      </p:sp>
      <p:pic>
        <p:nvPicPr>
          <p:cNvPr id="2" name="图片 1"/>
          <p:cNvPicPr>
            <a:picLocks noChangeAspect="1"/>
          </p:cNvPicPr>
          <p:nvPr/>
        </p:nvPicPr>
        <p:blipFill>
          <a:blip r:embed="rId1"/>
          <a:stretch>
            <a:fillRect/>
          </a:stretch>
        </p:blipFill>
        <p:spPr>
          <a:xfrm>
            <a:off x="1744345" y="2336800"/>
            <a:ext cx="9130665" cy="1621155"/>
          </a:xfrm>
          <a:prstGeom prst="rect">
            <a:avLst/>
          </a:prstGeom>
        </p:spPr>
      </p:pic>
      <p:pic>
        <p:nvPicPr>
          <p:cNvPr id="4" name="图片 3"/>
          <p:cNvPicPr>
            <a:picLocks noChangeAspect="1"/>
          </p:cNvPicPr>
          <p:nvPr/>
        </p:nvPicPr>
        <p:blipFill>
          <a:blip r:embed="rId2"/>
          <a:stretch>
            <a:fillRect/>
          </a:stretch>
        </p:blipFill>
        <p:spPr>
          <a:xfrm>
            <a:off x="3956050" y="4150995"/>
            <a:ext cx="4279900" cy="846455"/>
          </a:xfrm>
          <a:prstGeom prst="rect">
            <a:avLst/>
          </a:prstGeom>
        </p:spPr>
      </p:pic>
      <p:pic>
        <p:nvPicPr>
          <p:cNvPr id="5" name="图片 4"/>
          <p:cNvPicPr>
            <a:picLocks noChangeAspect="1"/>
          </p:cNvPicPr>
          <p:nvPr/>
        </p:nvPicPr>
        <p:blipFill>
          <a:blip r:embed="rId3"/>
          <a:stretch>
            <a:fillRect/>
          </a:stretch>
        </p:blipFill>
        <p:spPr>
          <a:xfrm>
            <a:off x="3722370" y="5190490"/>
            <a:ext cx="5174615" cy="8147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857625" y="290830"/>
            <a:ext cx="4476115" cy="829945"/>
          </a:xfrm>
          <a:prstGeom prst="rect">
            <a:avLst/>
          </a:prstGeom>
          <a:noFill/>
        </p:spPr>
        <p:txBody>
          <a:bodyPr wrap="square" rtlCol="0">
            <a:spAutoFit/>
          </a:bodyPr>
          <a:p>
            <a:pPr algn="ctr">
              <a:lnSpc>
                <a:spcPct val="120000"/>
              </a:lnSpc>
            </a:pPr>
            <a:r>
              <a:rPr lang="zh-CN" altLang="en-US" sz="4000" b="1" dirty="0">
                <a:solidFill>
                  <a:schemeClr val="accent1"/>
                </a:solidFill>
                <a:latin typeface="+mj-lt"/>
              </a:rPr>
              <a:t>研究</a:t>
            </a:r>
            <a:r>
              <a:rPr lang="zh-CN" altLang="en-US" sz="4000" b="1" dirty="0">
                <a:solidFill>
                  <a:schemeClr val="accent1"/>
                </a:solidFill>
                <a:latin typeface="+mj-lt"/>
              </a:rPr>
              <a:t>方法</a:t>
            </a:r>
            <a:endParaRPr lang="zh-CN" altLang="en-US" sz="4000" b="1" dirty="0">
              <a:solidFill>
                <a:schemeClr val="accent1"/>
              </a:solidFill>
              <a:latin typeface="+mj-lt"/>
            </a:endParaRPr>
          </a:p>
        </p:txBody>
      </p:sp>
      <mc:AlternateContent xmlns:mc="http://schemas.openxmlformats.org/markup-compatibility/2006">
        <mc:Choice xmlns:a14="http://schemas.microsoft.com/office/drawing/2010/main" Requires="a14">
          <p:sp>
            <p:nvSpPr>
              <p:cNvPr id="3" name="文本框 2"/>
              <p:cNvSpPr txBox="1"/>
              <p:nvPr/>
            </p:nvSpPr>
            <p:spPr>
              <a:xfrm>
                <a:off x="1744345" y="1313815"/>
                <a:ext cx="8703310" cy="4537710"/>
              </a:xfrm>
              <a:prstGeom prst="rect">
                <a:avLst/>
              </a:prstGeom>
              <a:noFill/>
            </p:spPr>
            <p:txBody>
              <a:bodyPr wrap="square" rtlCol="0">
                <a:spAutoFit/>
              </a:bodyPr>
              <a:p>
                <a:pPr algn="l">
                  <a:lnSpc>
                    <a:spcPct val="120000"/>
                  </a:lnSpc>
                </a:pPr>
                <a:r>
                  <a:rPr lang="en-US" altLang="zh-CN" sz="2000" dirty="0">
                    <a:solidFill>
                      <a:schemeClr val="accent1"/>
                    </a:solidFill>
                  </a:rPr>
                  <a:t>    </a:t>
                </a:r>
                <a:r>
                  <a:rPr lang="zh-CN" altLang="en-US" sz="2000" dirty="0">
                    <a:solidFill>
                      <a:schemeClr val="accent1"/>
                    </a:solidFill>
                  </a:rPr>
                  <a:t>该方法在计算每个</a:t>
                </a:r>
                <a:r>
                  <a:rPr lang="en-US" altLang="zh-CN" sz="2000" dirty="0">
                    <a:solidFill>
                      <a:schemeClr val="accent1"/>
                    </a:solidFill>
                  </a:rPr>
                  <a:t>token</a:t>
                </a:r>
                <a:r>
                  <a:rPr lang="zh-CN" altLang="en-US" sz="2000" dirty="0">
                    <a:solidFill>
                      <a:schemeClr val="accent1"/>
                    </a:solidFill>
                  </a:rPr>
                  <a:t>对</a:t>
                </a:r>
                <a:r>
                  <a:rPr lang="en-US" altLang="zh-CN" sz="2000" dirty="0">
                    <a:solidFill>
                      <a:schemeClr val="accent1"/>
                    </a:solidFill>
                  </a:rPr>
                  <a:t>loss</a:t>
                </a:r>
                <a:r>
                  <a:rPr lang="zh-CN" altLang="en-US" sz="2000" dirty="0">
                    <a:solidFill>
                      <a:schemeClr val="accent1"/>
                    </a:solidFill>
                  </a:rPr>
                  <a:t>的影响时，与</a:t>
                </a:r>
                <a:r>
                  <a:rPr lang="en-US" altLang="zh-CN" sz="2000" dirty="0">
                    <a:solidFill>
                      <a:schemeClr val="accent1"/>
                    </a:solidFill>
                  </a:rPr>
                  <a:t>autoprompt</a:t>
                </a:r>
                <a:r>
                  <a:rPr lang="zh-CN" altLang="en-US" sz="2000" dirty="0">
                    <a:solidFill>
                      <a:schemeClr val="accent1"/>
                    </a:solidFill>
                  </a:rPr>
                  <a:t>使用相同的计算方法，</a:t>
                </a:r>
                <a:r>
                  <a:rPr lang="zh-CN" altLang="en-US" sz="2000" dirty="0">
                    <a:solidFill>
                      <a:schemeClr val="accent1"/>
                    </a:solidFill>
                    <a:sym typeface="+mn-ea"/>
                  </a:rPr>
                  <a:t>在每一step中，计算出将第</a:t>
                </a:r>
                <a:r>
                  <a:rPr lang="en-US" altLang="zh-CN" sz="2000" dirty="0">
                    <a:solidFill>
                      <a:schemeClr val="accent1"/>
                    </a:solidFill>
                    <a:sym typeface="+mn-ea"/>
                  </a:rPr>
                  <a:t>j</a:t>
                </a:r>
                <a:r>
                  <a:rPr lang="zh-CN" altLang="en-US" sz="2000" dirty="0">
                    <a:solidFill>
                      <a:schemeClr val="accent1"/>
                    </a:solidFill>
                    <a:sym typeface="+mn-ea"/>
                  </a:rPr>
                  <a:t>个token替换成另一个token </a:t>
                </a:r>
                <a14:m>
                  <m:oMath xmlns:m="http://schemas.openxmlformats.org/officeDocument/2006/math">
                    <m:r>
                      <a:rPr lang="en-US" altLang="zh-CN" sz="2000" i="1" dirty="0">
                        <a:solidFill>
                          <a:schemeClr val="accent1"/>
                        </a:solidFill>
                        <a:latin typeface="DejaVu Math TeX Gyre" panose="02000503000000000000" charset="0"/>
                        <a:cs typeface="DejaVu Math TeX Gyre" panose="02000503000000000000" charset="0"/>
                      </a:rPr>
                      <m:t>𝜔</m:t>
                    </m:r>
                    <m:r>
                      <a:rPr lang="en-US" altLang="zh-CN" sz="2000" i="1" dirty="0">
                        <a:solidFill>
                          <a:schemeClr val="accent1"/>
                        </a:solidFill>
                        <a:latin typeface="DejaVu Math TeX Gyre" panose="02000503000000000000" charset="0"/>
                        <a:cs typeface="DejaVu Math TeX Gyre" panose="02000503000000000000" charset="0"/>
                      </a:rPr>
                      <m:t>∈ </m:t>
                    </m:r>
                    <m:r>
                      <a:rPr lang="en-US" altLang="zh-CN" sz="2000" i="1" dirty="0">
                        <a:solidFill>
                          <a:schemeClr val="accent1"/>
                        </a:solidFill>
                        <a:latin typeface="DejaVu Math TeX Gyre" panose="02000503000000000000" charset="0"/>
                        <a:cs typeface="DejaVu Math TeX Gyre" panose="02000503000000000000" charset="0"/>
                      </a:rPr>
                      <m:t>𝑉</m:t>
                    </m:r>
                    <m:r>
                      <a:rPr lang="en-US" altLang="zh-CN" sz="2000" i="1" dirty="0">
                        <a:solidFill>
                          <a:schemeClr val="accent1"/>
                        </a:solidFill>
                        <a:latin typeface="DejaVu Math TeX Gyre" panose="02000503000000000000" charset="0"/>
                        <a:cs typeface="DejaVu Math TeX Gyre" panose="02000503000000000000" charset="0"/>
                      </a:rPr>
                      <m:t> </m:t>
                    </m:r>
                  </m:oMath>
                </a14:m>
                <a:r>
                  <a:rPr lang="zh-CN" altLang="en-US" sz="2000" dirty="0">
                    <a:solidFill>
                      <a:schemeClr val="accent1"/>
                    </a:solidFill>
                    <a:sym typeface="+mn-ea"/>
                  </a:rPr>
                  <a:t>log-likelihood的变化的一阶近似。将引起最大变化的k个tokens构成候选集合</a:t>
                </a:r>
                <a14:m>
                  <m:oMath xmlns:m="http://schemas.openxmlformats.org/officeDocument/2006/math">
                    <m:sSub>
                      <m:sSubPr>
                        <m:ctrlPr>
                          <a:rPr lang="en-US" altLang="zh-CN" sz="2000" i="1" dirty="0">
                            <a:solidFill>
                              <a:schemeClr val="accent1"/>
                            </a:solidFill>
                            <a:latin typeface="DejaVu Math TeX Gyre" panose="02000503000000000000" charset="0"/>
                            <a:cs typeface="DejaVu Math TeX Gyre" panose="02000503000000000000" charset="0"/>
                          </a:rPr>
                        </m:ctrlPr>
                      </m:sSubPr>
                      <m:e>
                        <m:r>
                          <a:rPr lang="en-US" altLang="zh-CN" sz="2000" i="1" dirty="0">
                            <a:solidFill>
                              <a:schemeClr val="accent1"/>
                            </a:solidFill>
                            <a:latin typeface="DejaVu Math TeX Gyre" panose="02000503000000000000" charset="0"/>
                            <a:cs typeface="DejaVu Math TeX Gyre" panose="02000503000000000000" charset="0"/>
                          </a:rPr>
                          <m:t>𝑉</m:t>
                        </m:r>
                      </m:e>
                      <m:sub>
                        <m:r>
                          <a:rPr lang="en-US" altLang="zh-CN" sz="2000" i="1" dirty="0">
                            <a:solidFill>
                              <a:schemeClr val="accent1"/>
                            </a:solidFill>
                            <a:latin typeface="DejaVu Math TeX Gyre" panose="02000503000000000000" charset="0"/>
                            <a:cs typeface="DejaVu Math TeX Gyre" panose="02000503000000000000" charset="0"/>
                          </a:rPr>
                          <m:t>𝑐𝑎𝑛𝑑</m:t>
                        </m:r>
                      </m:sub>
                    </m:sSub>
                  </m:oMath>
                </a14:m>
                <a:r>
                  <a:rPr lang="zh-CN" altLang="en-US" sz="2000" dirty="0">
                    <a:solidFill>
                      <a:schemeClr val="accent1"/>
                    </a:solidFill>
                    <a:sym typeface="+mn-ea"/>
                  </a:rPr>
                  <a:t>:</a:t>
                </a:r>
                <a:endParaRPr lang="zh-CN" altLang="en-US" sz="2000" dirty="0">
                  <a:solidFill>
                    <a:schemeClr val="accent1"/>
                  </a:solidFill>
                  <a:sym typeface="+mn-ea"/>
                </a:endParaRPr>
              </a:p>
              <a:p>
                <a:pPr algn="l">
                  <a:lnSpc>
                    <a:spcPct val="120000"/>
                  </a:lnSpc>
                </a:pPr>
                <a:endParaRPr lang="zh-CN" altLang="en-US" sz="2000" dirty="0">
                  <a:solidFill>
                    <a:schemeClr val="accent1"/>
                  </a:solidFill>
                </a:endParaRPr>
              </a:p>
              <a:p>
                <a:pPr algn="l">
                  <a:lnSpc>
                    <a:spcPct val="120000"/>
                  </a:lnSpc>
                </a:pPr>
                <a:endParaRPr lang="zh-CN" altLang="en-US" sz="2000" dirty="0">
                  <a:solidFill>
                    <a:schemeClr val="accent1"/>
                  </a:solidFill>
                  <a:sym typeface="+mn-ea"/>
                </a:endParaRPr>
              </a:p>
              <a:p>
                <a:pPr algn="l">
                  <a:lnSpc>
                    <a:spcPct val="120000"/>
                  </a:lnSpc>
                </a:pPr>
                <a:r>
                  <a:rPr lang="zh-CN" altLang="en-US" sz="2000" dirty="0">
                    <a:solidFill>
                      <a:schemeClr val="accent1"/>
                    </a:solidFill>
                    <a:sym typeface="+mn-ea"/>
                  </a:rPr>
                  <a:t>假设</a:t>
                </a:r>
                <a14:m>
                  <m:oMath xmlns:m="http://schemas.openxmlformats.org/officeDocument/2006/math">
                    <m:sSubSup>
                      <m:sSubSupPr>
                        <m:ctrlPr>
                          <a:rPr lang="en-US" altLang="zh-CN" sz="2000" i="1" dirty="0">
                            <a:solidFill>
                              <a:schemeClr val="accent1"/>
                            </a:solidFill>
                            <a:latin typeface="DejaVu Math TeX Gyre" panose="02000503000000000000" charset="0"/>
                            <a:cs typeface="DejaVu Math TeX Gyre" panose="02000503000000000000" charset="0"/>
                            <a:sym typeface="+mn-ea"/>
                          </a:rPr>
                        </m:ctrlPr>
                      </m:sSubSupPr>
                      <m:e>
                        <m:r>
                          <a:rPr lang="en-US" altLang="zh-CN" sz="2000" i="1" dirty="0">
                            <a:solidFill>
                              <a:schemeClr val="accent1"/>
                            </a:solidFill>
                            <a:latin typeface="DejaVu Math TeX Gyre" panose="02000503000000000000" charset="0"/>
                            <a:cs typeface="DejaVu Math TeX Gyre" panose="02000503000000000000" charset="0"/>
                            <a:sym typeface="+mn-ea"/>
                          </a:rPr>
                          <m:t>𝑥</m:t>
                        </m:r>
                      </m:e>
                      <m:sub>
                        <m:r>
                          <a:rPr lang="en-US" altLang="zh-CN" sz="2000" i="1" dirty="0">
                            <a:solidFill>
                              <a:schemeClr val="accent1"/>
                            </a:solidFill>
                            <a:latin typeface="DejaVu Math TeX Gyre" panose="02000503000000000000" charset="0"/>
                            <a:cs typeface="DejaVu Math TeX Gyre" panose="02000503000000000000" charset="0"/>
                            <a:sym typeface="+mn-ea"/>
                          </a:rPr>
                          <m:t>𝑝</m:t>
                        </m:r>
                      </m:sub>
                      <m:sup>
                        <m:r>
                          <a:rPr lang="en-US" altLang="zh-CN" sz="2000" i="1" dirty="0">
                            <a:solidFill>
                              <a:schemeClr val="accent1"/>
                            </a:solidFill>
                            <a:latin typeface="DejaVu Math TeX Gyre" panose="02000503000000000000" charset="0"/>
                            <a:cs typeface="DejaVu Math TeX Gyre" panose="02000503000000000000" charset="0"/>
                            <a:sym typeface="+mn-ea"/>
                          </a:rPr>
                          <m:t>(</m:t>
                        </m:r>
                        <m:r>
                          <a:rPr lang="en-US" altLang="zh-CN" sz="2000" i="1" dirty="0">
                            <a:solidFill>
                              <a:schemeClr val="accent1"/>
                            </a:solidFill>
                            <a:latin typeface="DejaVu Math TeX Gyre" panose="02000503000000000000" charset="0"/>
                            <a:cs typeface="DejaVu Math TeX Gyre" panose="02000503000000000000" charset="0"/>
                            <a:sym typeface="+mn-ea"/>
                          </a:rPr>
                          <m:t>𝑖</m:t>
                        </m:r>
                        <m:r>
                          <a:rPr lang="en-US" altLang="zh-CN" sz="2000" i="1" dirty="0">
                            <a:solidFill>
                              <a:schemeClr val="accent1"/>
                            </a:solidFill>
                            <a:latin typeface="DejaVu Math TeX Gyre" panose="02000503000000000000" charset="0"/>
                            <a:cs typeface="DejaVu Math TeX Gyre" panose="02000503000000000000" charset="0"/>
                            <a:sym typeface="+mn-ea"/>
                          </a:rPr>
                          <m:t>)</m:t>
                        </m:r>
                      </m:sup>
                    </m:sSubSup>
                  </m:oMath>
                </a14:m>
                <a:r>
                  <a:rPr lang="zh-CN" altLang="en-US" sz="2000" dirty="0">
                    <a:solidFill>
                      <a:schemeClr val="accent1"/>
                    </a:solidFill>
                    <a:sym typeface="+mn-ea"/>
                  </a:rPr>
                  <a:t> 表示 </a:t>
                </a:r>
                <a:r>
                  <a:rPr lang="en-US" altLang="zh-CN" sz="2000" dirty="0">
                    <a:solidFill>
                      <a:schemeClr val="accent1"/>
                    </a:solidFill>
                    <a:sym typeface="+mn-ea"/>
                  </a:rPr>
                  <a:t>trigger token</a:t>
                </a:r>
                <a:r>
                  <a:rPr lang="zh-CN" altLang="en-US" sz="2000" dirty="0">
                    <a:solidFill>
                      <a:schemeClr val="accent1"/>
                    </a:solidFill>
                    <a:sym typeface="+mn-ea"/>
                  </a:rPr>
                  <a:t>中的第</a:t>
                </a:r>
                <a:r>
                  <a:rPr lang="en-US" altLang="zh-CN" sz="2000" dirty="0">
                    <a:solidFill>
                      <a:schemeClr val="accent1"/>
                    </a:solidFill>
                    <a:sym typeface="+mn-ea"/>
                  </a:rPr>
                  <a:t>i</a:t>
                </a:r>
                <a:r>
                  <a:rPr lang="zh-CN" altLang="en-US" sz="2000" dirty="0">
                    <a:solidFill>
                      <a:schemeClr val="accent1"/>
                    </a:solidFill>
                    <a:sym typeface="+mn-ea"/>
                  </a:rPr>
                  <a:t>个token。初始状态下, 我们给</a:t>
                </a:r>
                <a14:m>
                  <m:oMath xmlns:m="http://schemas.openxmlformats.org/officeDocument/2006/math">
                    <m:sSubSup>
                      <m:sSubSupPr>
                        <m:ctrlPr>
                          <a:rPr lang="en-US" altLang="zh-CN" sz="2000" i="1" dirty="0">
                            <a:solidFill>
                              <a:schemeClr val="accent1"/>
                            </a:solidFill>
                            <a:latin typeface="DejaVu Math TeX Gyre" panose="02000503000000000000" charset="0"/>
                            <a:cs typeface="DejaVu Math TeX Gyre" panose="02000503000000000000" charset="0"/>
                            <a:sym typeface="+mn-ea"/>
                          </a:rPr>
                        </m:ctrlPr>
                      </m:sSubSupPr>
                      <m:e>
                        <m:r>
                          <a:rPr lang="en-US" altLang="zh-CN" sz="2000" i="1" dirty="0">
                            <a:solidFill>
                              <a:schemeClr val="accent1"/>
                            </a:solidFill>
                            <a:latin typeface="DejaVu Math TeX Gyre" panose="02000503000000000000" charset="0"/>
                            <a:cs typeface="DejaVu Math TeX Gyre" panose="02000503000000000000" charset="0"/>
                            <a:sym typeface="+mn-ea"/>
                          </a:rPr>
                          <m:t>𝑥</m:t>
                        </m:r>
                      </m:e>
                      <m:sub>
                        <m:r>
                          <a:rPr lang="en-US" altLang="zh-CN" sz="2000" i="1" dirty="0">
                            <a:solidFill>
                              <a:schemeClr val="accent1"/>
                            </a:solidFill>
                            <a:latin typeface="DejaVu Math TeX Gyre" panose="02000503000000000000" charset="0"/>
                            <a:cs typeface="DejaVu Math TeX Gyre" panose="02000503000000000000" charset="0"/>
                            <a:sym typeface="+mn-ea"/>
                          </a:rPr>
                          <m:t>𝑝</m:t>
                        </m:r>
                      </m:sub>
                      <m:sup>
                        <m:r>
                          <a:rPr lang="en-US" altLang="zh-CN" sz="2000" i="1" dirty="0">
                            <a:solidFill>
                              <a:schemeClr val="accent1"/>
                            </a:solidFill>
                            <a:latin typeface="DejaVu Math TeX Gyre" panose="02000503000000000000" charset="0"/>
                            <a:cs typeface="DejaVu Math TeX Gyre" panose="02000503000000000000" charset="0"/>
                            <a:sym typeface="+mn-ea"/>
                          </a:rPr>
                          <m:t>(</m:t>
                        </m:r>
                        <m:r>
                          <a:rPr lang="en-US" altLang="zh-CN" sz="2000" i="1" dirty="0">
                            <a:solidFill>
                              <a:schemeClr val="accent1"/>
                            </a:solidFill>
                            <a:latin typeface="DejaVu Math TeX Gyre" panose="02000503000000000000" charset="0"/>
                            <a:cs typeface="DejaVu Math TeX Gyre" panose="02000503000000000000" charset="0"/>
                            <a:sym typeface="+mn-ea"/>
                          </a:rPr>
                          <m:t>𝑖</m:t>
                        </m:r>
                        <m:r>
                          <a:rPr lang="en-US" altLang="zh-CN" sz="2000" i="1" dirty="0">
                            <a:solidFill>
                              <a:schemeClr val="accent1"/>
                            </a:solidFill>
                            <a:latin typeface="DejaVu Math TeX Gyre" panose="02000503000000000000" charset="0"/>
                            <a:cs typeface="DejaVu Math TeX Gyre" panose="02000503000000000000" charset="0"/>
                            <a:sym typeface="+mn-ea"/>
                          </a:rPr>
                          <m:t>)</m:t>
                        </m:r>
                      </m:sup>
                    </m:sSubSup>
                  </m:oMath>
                </a14:m>
                <a:r>
                  <a:rPr lang="zh-CN" altLang="en-US" sz="2000" dirty="0">
                    <a:solidFill>
                      <a:schemeClr val="accent1"/>
                    </a:solidFill>
                    <a:sym typeface="+mn-ea"/>
                  </a:rPr>
                  <a:t>随机赋予一个 token, 记作</a:t>
                </a:r>
                <a14:m>
                  <m:oMath xmlns:m="http://schemas.openxmlformats.org/officeDocument/2006/math">
                    <m:sSubSup>
                      <m:sSubSupPr>
                        <m:ctrlPr>
                          <a:rPr lang="en-US" altLang="zh-CN" sz="2000" i="1" dirty="0">
                            <a:solidFill>
                              <a:schemeClr val="accent1"/>
                            </a:solidFill>
                            <a:latin typeface="DejaVu Math TeX Gyre" panose="02000503000000000000" charset="0"/>
                            <a:cs typeface="DejaVu Math TeX Gyre" panose="02000503000000000000" charset="0"/>
                            <a:sym typeface="+mn-ea"/>
                          </a:rPr>
                        </m:ctrlPr>
                      </m:sSubSupPr>
                      <m:e>
                        <m:r>
                          <a:rPr lang="en-US" altLang="zh-CN" sz="2000" i="1" dirty="0">
                            <a:solidFill>
                              <a:schemeClr val="accent1"/>
                            </a:solidFill>
                            <a:latin typeface="DejaVu Math TeX Gyre" panose="02000503000000000000" charset="0"/>
                            <a:cs typeface="DejaVu Math TeX Gyre" panose="02000503000000000000" charset="0"/>
                            <a:sym typeface="+mn-ea"/>
                          </a:rPr>
                          <m:t>𝑥</m:t>
                        </m:r>
                      </m:e>
                      <m:sub>
                        <m:r>
                          <a:rPr lang="en-US" altLang="zh-CN" sz="2000" i="1" dirty="0">
                            <a:solidFill>
                              <a:schemeClr val="accent1"/>
                            </a:solidFill>
                            <a:latin typeface="DejaVu Math TeX Gyre" panose="02000503000000000000" charset="0"/>
                            <a:cs typeface="DejaVu Math TeX Gyre" panose="02000503000000000000" charset="0"/>
                            <a:sym typeface="+mn-ea"/>
                          </a:rPr>
                          <m:t>𝑝</m:t>
                        </m:r>
                        <m:r>
                          <a:rPr lang="en-US" altLang="zh-CN" sz="2000" i="1" dirty="0">
                            <a:solidFill>
                              <a:schemeClr val="accent1"/>
                            </a:solidFill>
                            <a:latin typeface="DejaVu Math TeX Gyre" panose="02000503000000000000" charset="0"/>
                            <a:cs typeface="DejaVu Math TeX Gyre" panose="02000503000000000000" charset="0"/>
                            <a:sym typeface="+mn-ea"/>
                          </a:rPr>
                          <m:t>0</m:t>
                        </m:r>
                      </m:sub>
                      <m:sup>
                        <m:r>
                          <a:rPr lang="en-US" altLang="zh-CN" sz="2000" i="1" dirty="0">
                            <a:solidFill>
                              <a:schemeClr val="accent1"/>
                            </a:solidFill>
                            <a:latin typeface="DejaVu Math TeX Gyre" panose="02000503000000000000" charset="0"/>
                            <a:cs typeface="DejaVu Math TeX Gyre" panose="02000503000000000000" charset="0"/>
                            <a:sym typeface="+mn-ea"/>
                          </a:rPr>
                          <m:t>(</m:t>
                        </m:r>
                        <m:r>
                          <a:rPr lang="en-US" altLang="zh-CN" sz="2000" i="1" dirty="0">
                            <a:solidFill>
                              <a:schemeClr val="accent1"/>
                            </a:solidFill>
                            <a:latin typeface="DejaVu Math TeX Gyre" panose="02000503000000000000" charset="0"/>
                            <a:cs typeface="DejaVu Math TeX Gyre" panose="02000503000000000000" charset="0"/>
                            <a:sym typeface="+mn-ea"/>
                          </a:rPr>
                          <m:t>𝑖</m:t>
                        </m:r>
                        <m:r>
                          <a:rPr lang="en-US" altLang="zh-CN" sz="2000" i="1" dirty="0">
                            <a:solidFill>
                              <a:schemeClr val="accent1"/>
                            </a:solidFill>
                            <a:latin typeface="DejaVu Math TeX Gyre" panose="02000503000000000000" charset="0"/>
                            <a:cs typeface="DejaVu Math TeX Gyre" panose="02000503000000000000" charset="0"/>
                            <a:sym typeface="+mn-ea"/>
                          </a:rPr>
                          <m:t>)</m:t>
                        </m:r>
                      </m:sup>
                    </m:sSubSup>
                  </m:oMath>
                </a14:m>
                <a:r>
                  <a:rPr lang="en-US" altLang="zh-CN" sz="2000" dirty="0">
                    <a:solidFill>
                      <a:schemeClr val="accent1"/>
                    </a:solidFill>
                    <a:sym typeface="+mn-ea"/>
                  </a:rPr>
                  <a:t>.</a:t>
                </a:r>
                <a:r>
                  <a:rPr lang="zh-CN" altLang="en-US" sz="2000" dirty="0">
                    <a:solidFill>
                      <a:schemeClr val="accent1"/>
                    </a:solidFill>
                    <a:sym typeface="+mn-ea"/>
                  </a:rPr>
                  <a:t>首先，我们认为如果</a:t>
                </a:r>
                <a14:m>
                  <m:oMath xmlns:m="http://schemas.openxmlformats.org/officeDocument/2006/math">
                    <m:sSubSup>
                      <m:sSubSupPr>
                        <m:ctrlPr>
                          <a:rPr lang="en-US" altLang="zh-CN" sz="2000" i="1" dirty="0">
                            <a:solidFill>
                              <a:schemeClr val="accent1"/>
                            </a:solidFill>
                            <a:latin typeface="DejaVu Math TeX Gyre" panose="02000503000000000000" charset="0"/>
                            <a:cs typeface="DejaVu Math TeX Gyre" panose="02000503000000000000" charset="0"/>
                            <a:sym typeface="+mn-ea"/>
                          </a:rPr>
                        </m:ctrlPr>
                      </m:sSubSupPr>
                      <m:e>
                        <m:r>
                          <a:rPr lang="en-US" altLang="zh-CN" sz="2000" i="1" dirty="0">
                            <a:solidFill>
                              <a:schemeClr val="accent1"/>
                            </a:solidFill>
                            <a:latin typeface="DejaVu Math TeX Gyre" panose="02000503000000000000" charset="0"/>
                            <a:cs typeface="DejaVu Math TeX Gyre" panose="02000503000000000000" charset="0"/>
                            <a:sym typeface="+mn-ea"/>
                          </a:rPr>
                          <m:t>𝑥</m:t>
                        </m:r>
                      </m:e>
                      <m:sub>
                        <m:r>
                          <a:rPr lang="en-US" altLang="zh-CN" sz="2000" i="1" dirty="0">
                            <a:solidFill>
                              <a:schemeClr val="accent1"/>
                            </a:solidFill>
                            <a:latin typeface="DejaVu Math TeX Gyre" panose="02000503000000000000" charset="0"/>
                            <a:cs typeface="DejaVu Math TeX Gyre" panose="02000503000000000000" charset="0"/>
                            <a:sym typeface="+mn-ea"/>
                          </a:rPr>
                          <m:t>𝑝</m:t>
                        </m:r>
                      </m:sub>
                      <m:sup>
                        <m:r>
                          <a:rPr lang="en-US" altLang="zh-CN" sz="2000" i="1" dirty="0">
                            <a:solidFill>
                              <a:schemeClr val="accent1"/>
                            </a:solidFill>
                            <a:latin typeface="DejaVu Math TeX Gyre" panose="02000503000000000000" charset="0"/>
                            <a:cs typeface="DejaVu Math TeX Gyre" panose="02000503000000000000" charset="0"/>
                            <a:sym typeface="+mn-ea"/>
                          </a:rPr>
                          <m:t>(</m:t>
                        </m:r>
                        <m:r>
                          <a:rPr lang="en-US" altLang="zh-CN" sz="2000" i="1" dirty="0">
                            <a:solidFill>
                              <a:schemeClr val="accent1"/>
                            </a:solidFill>
                            <a:latin typeface="DejaVu Math TeX Gyre" panose="02000503000000000000" charset="0"/>
                            <a:cs typeface="DejaVu Math TeX Gyre" panose="02000503000000000000" charset="0"/>
                            <a:sym typeface="+mn-ea"/>
                          </a:rPr>
                          <m:t>𝑖</m:t>
                        </m:r>
                        <m:r>
                          <a:rPr lang="en-US" altLang="zh-CN" sz="2000" i="1" dirty="0">
                            <a:solidFill>
                              <a:schemeClr val="accent1"/>
                            </a:solidFill>
                            <a:latin typeface="DejaVu Math TeX Gyre" panose="02000503000000000000" charset="0"/>
                            <a:cs typeface="DejaVu Math TeX Gyre" panose="02000503000000000000" charset="0"/>
                            <a:sym typeface="+mn-ea"/>
                          </a:rPr>
                          <m:t>)</m:t>
                        </m:r>
                      </m:sup>
                    </m:sSubSup>
                  </m:oMath>
                </a14:m>
                <a:r>
                  <a:rPr lang="zh-CN" altLang="en-US" sz="2000" i="1" dirty="0">
                    <a:solidFill>
                      <a:schemeClr val="accent1"/>
                    </a:solidFill>
                    <a:latin typeface="DejaVu Math TeX Gyre" panose="02000503000000000000" charset="0"/>
                    <a:cs typeface="DejaVu Math TeX Gyre" panose="02000503000000000000" charset="0"/>
                    <a:sym typeface="+mn-ea"/>
                  </a:rPr>
                  <a:t>连续，那它和</a:t>
                </a:r>
                <a:r>
                  <a:rPr lang="en-US" altLang="zh-CN" sz="2000" i="1" dirty="0">
                    <a:solidFill>
                      <a:schemeClr val="accent1"/>
                    </a:solidFill>
                    <a:latin typeface="DejaVu Math TeX Gyre" panose="02000503000000000000" charset="0"/>
                    <a:cs typeface="DejaVu Math TeX Gyre" panose="02000503000000000000" charset="0"/>
                    <a:sym typeface="+mn-ea"/>
                  </a:rPr>
                  <a:t>likelihood</a:t>
                </a:r>
                <a:r>
                  <a:rPr lang="zh-CN" altLang="en-US" sz="2000" i="1" dirty="0">
                    <a:solidFill>
                      <a:schemeClr val="accent1"/>
                    </a:solidFill>
                    <a:latin typeface="DejaVu Math TeX Gyre" panose="02000503000000000000" charset="0"/>
                    <a:cs typeface="DejaVu Math TeX Gyre" panose="02000503000000000000" charset="0"/>
                    <a:sym typeface="+mn-ea"/>
                  </a:rPr>
                  <a:t>的关系就是连续的，但是只能取其中的一部分离散的点。现在, 我们用其在</a:t>
                </a:r>
                <a14:m>
                  <m:oMath xmlns:m="http://schemas.openxmlformats.org/officeDocument/2006/math">
                    <m:sSubSup>
                      <m:sSubSupPr>
                        <m:ctrlPr>
                          <a:rPr lang="en-US" altLang="zh-CN" sz="2000" i="1" dirty="0">
                            <a:solidFill>
                              <a:schemeClr val="accent1"/>
                            </a:solidFill>
                            <a:latin typeface="DejaVu Math TeX Gyre" panose="02000503000000000000" charset="0"/>
                            <a:cs typeface="DejaVu Math TeX Gyre" panose="02000503000000000000" charset="0"/>
                            <a:sym typeface="+mn-ea"/>
                          </a:rPr>
                        </m:ctrlPr>
                      </m:sSubSupPr>
                      <m:e>
                        <m:r>
                          <a:rPr lang="en-US" altLang="zh-CN" sz="2000" i="1" dirty="0">
                            <a:solidFill>
                              <a:schemeClr val="accent1"/>
                            </a:solidFill>
                            <a:latin typeface="DejaVu Math TeX Gyre" panose="02000503000000000000" charset="0"/>
                            <a:cs typeface="DejaVu Math TeX Gyre" panose="02000503000000000000" charset="0"/>
                            <a:sym typeface="+mn-ea"/>
                          </a:rPr>
                          <m:t>𝑥</m:t>
                        </m:r>
                      </m:e>
                      <m:sub>
                        <m:r>
                          <a:rPr lang="en-US" altLang="zh-CN" sz="2000" i="1" dirty="0">
                            <a:solidFill>
                              <a:schemeClr val="accent1"/>
                            </a:solidFill>
                            <a:latin typeface="DejaVu Math TeX Gyre" panose="02000503000000000000" charset="0"/>
                            <a:cs typeface="DejaVu Math TeX Gyre" panose="02000503000000000000" charset="0"/>
                            <a:sym typeface="+mn-ea"/>
                          </a:rPr>
                          <m:t>𝑝</m:t>
                        </m:r>
                        <m:r>
                          <a:rPr lang="en-US" altLang="zh-CN" sz="2000" i="1" dirty="0">
                            <a:solidFill>
                              <a:schemeClr val="accent1"/>
                            </a:solidFill>
                            <a:latin typeface="DejaVu Math TeX Gyre" panose="02000503000000000000" charset="0"/>
                            <a:cs typeface="DejaVu Math TeX Gyre" panose="02000503000000000000" charset="0"/>
                            <a:sym typeface="+mn-ea"/>
                          </a:rPr>
                          <m:t>0</m:t>
                        </m:r>
                      </m:sub>
                      <m:sup>
                        <m:r>
                          <a:rPr lang="en-US" altLang="zh-CN" sz="2000" i="1" dirty="0">
                            <a:solidFill>
                              <a:schemeClr val="accent1"/>
                            </a:solidFill>
                            <a:latin typeface="DejaVu Math TeX Gyre" panose="02000503000000000000" charset="0"/>
                            <a:cs typeface="DejaVu Math TeX Gyre" panose="02000503000000000000" charset="0"/>
                            <a:sym typeface="+mn-ea"/>
                          </a:rPr>
                          <m:t>(</m:t>
                        </m:r>
                        <m:r>
                          <a:rPr lang="en-US" altLang="zh-CN" sz="2000" i="1" dirty="0">
                            <a:solidFill>
                              <a:schemeClr val="accent1"/>
                            </a:solidFill>
                            <a:latin typeface="DejaVu Math TeX Gyre" panose="02000503000000000000" charset="0"/>
                            <a:cs typeface="DejaVu Math TeX Gyre" panose="02000503000000000000" charset="0"/>
                            <a:sym typeface="+mn-ea"/>
                          </a:rPr>
                          <m:t>𝑖</m:t>
                        </m:r>
                        <m:r>
                          <a:rPr lang="en-US" altLang="zh-CN" sz="2000" i="1" dirty="0">
                            <a:solidFill>
                              <a:schemeClr val="accent1"/>
                            </a:solidFill>
                            <a:latin typeface="DejaVu Math TeX Gyre" panose="02000503000000000000" charset="0"/>
                            <a:cs typeface="DejaVu Math TeX Gyre" panose="02000503000000000000" charset="0"/>
                            <a:sym typeface="+mn-ea"/>
                          </a:rPr>
                          <m:t>)</m:t>
                        </m:r>
                      </m:sup>
                    </m:sSubSup>
                  </m:oMath>
                </a14:m>
                <a:r>
                  <a:rPr lang="zh-CN" altLang="en-US" sz="2000" i="1" dirty="0">
                    <a:solidFill>
                      <a:schemeClr val="accent1"/>
                    </a:solidFill>
                    <a:latin typeface="DejaVu Math TeX Gyre" panose="02000503000000000000" charset="0"/>
                    <a:cs typeface="DejaVu Math TeX Gyre" panose="02000503000000000000" charset="0"/>
                    <a:sym typeface="+mn-ea"/>
                  </a:rPr>
                  <a:t>处的切线来拟合这些离散的点：</a:t>
                </a:r>
                <a:endParaRPr lang="zh-CN" altLang="en-US" sz="2000" i="1" dirty="0">
                  <a:solidFill>
                    <a:schemeClr val="accent1"/>
                  </a:solidFill>
                  <a:latin typeface="DejaVu Math TeX Gyre" panose="02000503000000000000" charset="0"/>
                  <a:cs typeface="DejaVu Math TeX Gyre" panose="02000503000000000000" charset="0"/>
                  <a:sym typeface="+mn-ea"/>
                </a:endParaRPr>
              </a:p>
              <a:p>
                <a:pPr algn="l">
                  <a:lnSpc>
                    <a:spcPct val="120000"/>
                  </a:lnSpc>
                </a:pPr>
                <a:endParaRPr lang="zh-CN" altLang="en-US" sz="2000" dirty="0">
                  <a:solidFill>
                    <a:schemeClr val="accent1"/>
                  </a:solidFill>
                </a:endParaRPr>
              </a:p>
            </p:txBody>
          </p:sp>
        </mc:Choice>
        <mc:Fallback>
          <p:sp>
            <p:nvSpPr>
              <p:cNvPr id="3" name="文本框 2"/>
              <p:cNvSpPr txBox="1">
                <a:spLocks noRot="1" noChangeAspect="1" noMove="1" noResize="1" noEditPoints="1" noAdjustHandles="1" noChangeArrowheads="1" noChangeShapeType="1" noTextEdit="1"/>
              </p:cNvSpPr>
              <p:nvPr/>
            </p:nvSpPr>
            <p:spPr>
              <a:xfrm>
                <a:off x="1744345" y="1313815"/>
                <a:ext cx="8703310" cy="4537710"/>
              </a:xfrm>
              <a:prstGeom prst="rect">
                <a:avLst/>
              </a:prstGeom>
              <a:blipFill rotWithShape="1">
                <a:blip r:embed="rId1"/>
                <a:stretch>
                  <a:fillRect/>
                </a:stretch>
              </a:blipFill>
            </p:spPr>
            <p:txBody>
              <a:bodyPr/>
              <a:lstStyle/>
              <a:p>
                <a:r>
                  <a:rPr lang="zh-CN" altLang="en-US">
                    <a:noFill/>
                  </a:rPr>
                  <a:t> </a:t>
                </a:r>
              </a:p>
            </p:txBody>
          </p:sp>
        </mc:Fallback>
      </mc:AlternateContent>
      <p:pic>
        <p:nvPicPr>
          <p:cNvPr id="14" name="图片 13"/>
          <p:cNvPicPr>
            <a:picLocks noChangeAspect="1"/>
          </p:cNvPicPr>
          <p:nvPr/>
        </p:nvPicPr>
        <p:blipFill>
          <a:blip r:embed="rId2"/>
          <a:stretch>
            <a:fillRect/>
          </a:stretch>
        </p:blipFill>
        <p:spPr>
          <a:xfrm>
            <a:off x="3797300" y="2890520"/>
            <a:ext cx="4597400" cy="508000"/>
          </a:xfrm>
          <a:prstGeom prst="rect">
            <a:avLst/>
          </a:prstGeom>
        </p:spPr>
      </p:pic>
      <p:pic>
        <p:nvPicPr>
          <p:cNvPr id="6" name="图片 5"/>
          <p:cNvPicPr>
            <a:picLocks noChangeAspect="1"/>
          </p:cNvPicPr>
          <p:nvPr/>
        </p:nvPicPr>
        <p:blipFill>
          <a:blip r:embed="rId3"/>
          <a:stretch>
            <a:fillRect/>
          </a:stretch>
        </p:blipFill>
        <p:spPr>
          <a:xfrm>
            <a:off x="3098800" y="5723890"/>
            <a:ext cx="2133600" cy="774700"/>
          </a:xfrm>
          <a:prstGeom prst="rect">
            <a:avLst/>
          </a:prstGeom>
        </p:spPr>
      </p:pic>
      <p:pic>
        <p:nvPicPr>
          <p:cNvPr id="7" name="图片 6"/>
          <p:cNvPicPr>
            <a:picLocks noChangeAspect="1"/>
          </p:cNvPicPr>
          <p:nvPr/>
        </p:nvPicPr>
        <p:blipFill>
          <a:blip r:embed="rId4"/>
          <a:stretch>
            <a:fillRect/>
          </a:stretch>
        </p:blipFill>
        <p:spPr>
          <a:xfrm>
            <a:off x="6024245" y="5793740"/>
            <a:ext cx="3149600" cy="635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851275" y="100330"/>
            <a:ext cx="4476115" cy="829945"/>
          </a:xfrm>
          <a:prstGeom prst="rect">
            <a:avLst/>
          </a:prstGeom>
          <a:noFill/>
        </p:spPr>
        <p:txBody>
          <a:bodyPr wrap="square" rtlCol="0">
            <a:spAutoFit/>
          </a:bodyPr>
          <a:p>
            <a:pPr algn="ctr">
              <a:lnSpc>
                <a:spcPct val="120000"/>
              </a:lnSpc>
            </a:pPr>
            <a:r>
              <a:rPr lang="zh-CN" altLang="en-US" sz="4000" b="1" dirty="0">
                <a:solidFill>
                  <a:schemeClr val="accent1"/>
                </a:solidFill>
                <a:latin typeface="+mj-lt"/>
              </a:rPr>
              <a:t>研究</a:t>
            </a:r>
            <a:r>
              <a:rPr lang="zh-CN" altLang="en-US" sz="4000" b="1" dirty="0">
                <a:solidFill>
                  <a:schemeClr val="accent1"/>
                </a:solidFill>
                <a:latin typeface="+mj-lt"/>
              </a:rPr>
              <a:t>方法</a:t>
            </a:r>
            <a:endParaRPr lang="zh-CN" altLang="en-US" sz="4000" b="1" dirty="0">
              <a:solidFill>
                <a:schemeClr val="accent1"/>
              </a:solidFill>
              <a:latin typeface="+mj-lt"/>
            </a:endParaRPr>
          </a:p>
        </p:txBody>
      </p:sp>
      <p:pic>
        <p:nvPicPr>
          <p:cNvPr id="6" name="图片 5"/>
          <p:cNvPicPr>
            <a:picLocks noChangeAspect="1"/>
          </p:cNvPicPr>
          <p:nvPr/>
        </p:nvPicPr>
        <p:blipFill>
          <a:blip r:embed="rId1"/>
          <a:stretch>
            <a:fillRect/>
          </a:stretch>
        </p:blipFill>
        <p:spPr>
          <a:xfrm>
            <a:off x="2392045" y="930275"/>
            <a:ext cx="7407910" cy="2411095"/>
          </a:xfrm>
          <a:prstGeom prst="rect">
            <a:avLst/>
          </a:prstGeom>
        </p:spPr>
      </p:pic>
      <p:pic>
        <p:nvPicPr>
          <p:cNvPr id="7" name="图片 6"/>
          <p:cNvPicPr>
            <a:picLocks noChangeAspect="1"/>
          </p:cNvPicPr>
          <p:nvPr/>
        </p:nvPicPr>
        <p:blipFill>
          <a:blip r:embed="rId2"/>
          <a:stretch>
            <a:fillRect/>
          </a:stretch>
        </p:blipFill>
        <p:spPr>
          <a:xfrm>
            <a:off x="2228215" y="3341370"/>
            <a:ext cx="7736205" cy="33432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851275" y="100330"/>
            <a:ext cx="4476115" cy="829945"/>
          </a:xfrm>
          <a:prstGeom prst="rect">
            <a:avLst/>
          </a:prstGeom>
          <a:noFill/>
        </p:spPr>
        <p:txBody>
          <a:bodyPr wrap="square" rtlCol="0">
            <a:spAutoFit/>
          </a:bodyPr>
          <a:p>
            <a:pPr algn="ctr">
              <a:lnSpc>
                <a:spcPct val="120000"/>
              </a:lnSpc>
            </a:pPr>
            <a:r>
              <a:rPr lang="zh-CN" altLang="en-US" sz="4000" b="1" dirty="0">
                <a:solidFill>
                  <a:schemeClr val="accent1"/>
                </a:solidFill>
                <a:latin typeface="+mj-lt"/>
              </a:rPr>
              <a:t>实验</a:t>
            </a:r>
            <a:r>
              <a:rPr lang="zh-CN" altLang="en-US" sz="4000" b="1" dirty="0">
                <a:solidFill>
                  <a:schemeClr val="accent1"/>
                </a:solidFill>
                <a:latin typeface="+mj-lt"/>
              </a:rPr>
              <a:t>结果</a:t>
            </a:r>
            <a:endParaRPr lang="zh-CN" altLang="en-US" sz="4000" b="1" dirty="0">
              <a:solidFill>
                <a:schemeClr val="accent1"/>
              </a:solidFill>
              <a:latin typeface="+mj-lt"/>
            </a:endParaRPr>
          </a:p>
        </p:txBody>
      </p:sp>
      <p:sp>
        <p:nvSpPr>
          <p:cNvPr id="2" name="文本框 1"/>
          <p:cNvSpPr txBox="1"/>
          <p:nvPr/>
        </p:nvSpPr>
        <p:spPr>
          <a:xfrm>
            <a:off x="1797050" y="1201420"/>
            <a:ext cx="8989060" cy="4408805"/>
          </a:xfrm>
          <a:prstGeom prst="rect">
            <a:avLst/>
          </a:prstGeom>
          <a:noFill/>
        </p:spPr>
        <p:txBody>
          <a:bodyPr wrap="square" rtlCol="0">
            <a:spAutoFit/>
          </a:bodyPr>
          <a:p>
            <a:pPr algn="l">
              <a:lnSpc>
                <a:spcPct val="120000"/>
              </a:lnSpc>
            </a:pPr>
            <a:r>
              <a:rPr lang="en-US" altLang="zh-CN" dirty="0">
                <a:solidFill>
                  <a:schemeClr val="accent1"/>
                </a:solidFill>
              </a:rPr>
              <a:t>    </a:t>
            </a:r>
            <a:r>
              <a:rPr lang="zh-CN" altLang="en-US" dirty="0">
                <a:solidFill>
                  <a:schemeClr val="accent1"/>
                </a:solidFill>
              </a:rPr>
              <a:t>现有</a:t>
            </a:r>
            <a:r>
              <a:rPr lang="en-US" altLang="zh-CN" dirty="0">
                <a:solidFill>
                  <a:schemeClr val="accent1"/>
                </a:solidFill>
              </a:rPr>
              <a:t>LLM</a:t>
            </a:r>
            <a:r>
              <a:rPr lang="zh-CN" altLang="en-US" dirty="0">
                <a:solidFill>
                  <a:schemeClr val="accent1"/>
                </a:solidFill>
              </a:rPr>
              <a:t>对抗</a:t>
            </a:r>
            <a:r>
              <a:rPr lang="en-US" altLang="zh-CN" dirty="0">
                <a:solidFill>
                  <a:schemeClr val="accent1"/>
                </a:solidFill>
              </a:rPr>
              <a:t>benchmark</a:t>
            </a:r>
            <a:r>
              <a:rPr lang="zh-CN" altLang="en-US" dirty="0">
                <a:solidFill>
                  <a:schemeClr val="accent1"/>
                </a:solidFill>
              </a:rPr>
              <a:t>专注于生成旨在特定任务的攻击，例如情感分析，本文的工作是诱导</a:t>
            </a:r>
            <a:r>
              <a:rPr lang="en-US" altLang="zh-CN" dirty="0">
                <a:solidFill>
                  <a:schemeClr val="accent1"/>
                </a:solidFill>
              </a:rPr>
              <a:t>LLM</a:t>
            </a:r>
            <a:r>
              <a:rPr lang="zh-CN" altLang="en-US" dirty="0">
                <a:solidFill>
                  <a:schemeClr val="accent1"/>
                </a:solidFill>
              </a:rPr>
              <a:t>产生有害或令人反感的内容，因此构建了一个新的</a:t>
            </a:r>
            <a:r>
              <a:rPr lang="en-US" altLang="zh-CN" dirty="0">
                <a:solidFill>
                  <a:schemeClr val="accent1"/>
                </a:solidFill>
              </a:rPr>
              <a:t>benchmark</a:t>
            </a:r>
            <a:r>
              <a:rPr lang="zh-CN" altLang="en-US" dirty="0">
                <a:solidFill>
                  <a:schemeClr val="accent1"/>
                </a:solidFill>
              </a:rPr>
              <a:t>，</a:t>
            </a:r>
            <a:r>
              <a:rPr lang="en-US" altLang="zh-CN" dirty="0">
                <a:solidFill>
                  <a:schemeClr val="accent1"/>
                </a:solidFill>
              </a:rPr>
              <a:t>Advben</a:t>
            </a:r>
            <a:r>
              <a:rPr lang="en-US" altLang="zh-CN" dirty="0">
                <a:solidFill>
                  <a:schemeClr val="accent1"/>
                </a:solidFill>
              </a:rPr>
              <a:t>ch</a:t>
            </a:r>
            <a:endParaRPr lang="en-US" altLang="zh-CN" dirty="0">
              <a:solidFill>
                <a:schemeClr val="accent1"/>
              </a:solidFill>
            </a:endParaRPr>
          </a:p>
          <a:p>
            <a:pPr algn="l">
              <a:lnSpc>
                <a:spcPct val="120000"/>
              </a:lnSpc>
            </a:pPr>
            <a:endParaRPr lang="en-US" altLang="zh-CN" dirty="0">
              <a:solidFill>
                <a:schemeClr val="accent1"/>
              </a:solidFill>
            </a:endParaRPr>
          </a:p>
          <a:p>
            <a:pPr algn="l">
              <a:lnSpc>
                <a:spcPct val="120000"/>
              </a:lnSpc>
            </a:pPr>
            <a:r>
              <a:rPr lang="en-US" altLang="zh-CN" dirty="0">
                <a:solidFill>
                  <a:schemeClr val="accent1"/>
                </a:solidFill>
              </a:rPr>
              <a:t>    1.Harmful Strings</a:t>
            </a:r>
            <a:r>
              <a:rPr lang="zh-CN" altLang="en-US" dirty="0">
                <a:solidFill>
                  <a:schemeClr val="accent1"/>
                </a:solidFill>
              </a:rPr>
              <a:t>：500个字符串的集合，反映了有害或有毒的行为，包括广泛的有害内容，如威胁行为、错误信息、歧视、网络犯罪以及危险或非法的建议。</a:t>
            </a:r>
            <a:endParaRPr lang="zh-CN" altLang="en-US" dirty="0">
              <a:solidFill>
                <a:schemeClr val="accent1"/>
              </a:solidFill>
            </a:endParaRPr>
          </a:p>
          <a:p>
            <a:pPr algn="l">
              <a:lnSpc>
                <a:spcPct val="120000"/>
              </a:lnSpc>
            </a:pPr>
            <a:endParaRPr lang="zh-CN" altLang="en-US" dirty="0">
              <a:solidFill>
                <a:schemeClr val="accent1"/>
              </a:solidFill>
            </a:endParaRPr>
          </a:p>
          <a:p>
            <a:pPr algn="l">
              <a:lnSpc>
                <a:spcPct val="120000"/>
              </a:lnSpc>
            </a:pPr>
            <a:r>
              <a:rPr lang="en-US" altLang="zh-CN" dirty="0">
                <a:solidFill>
                  <a:schemeClr val="accent1"/>
                </a:solidFill>
              </a:rPr>
              <a:t>    2.Harmful Behaviors:500种有害行为的指导。这些行为的范围与有害字符串设置相同，但攻击者的目标是找到一个单一的攻击字符串，该字符串将导致模型生成任何试图遵守指令的响应，并尽可能多地执行有害行为。</a:t>
            </a:r>
            <a:endParaRPr lang="en-US" altLang="zh-CN" dirty="0">
              <a:solidFill>
                <a:schemeClr val="accent1"/>
              </a:solidFill>
            </a:endParaRPr>
          </a:p>
          <a:p>
            <a:pPr algn="l">
              <a:lnSpc>
                <a:spcPct val="120000"/>
              </a:lnSpc>
            </a:pPr>
            <a:endParaRPr lang="en-US" altLang="zh-CN" dirty="0">
              <a:solidFill>
                <a:schemeClr val="accent1"/>
              </a:solidFill>
            </a:endParaRPr>
          </a:p>
          <a:p>
            <a:pPr algn="l">
              <a:lnSpc>
                <a:spcPct val="120000"/>
              </a:lnSpc>
            </a:pPr>
            <a:r>
              <a:rPr lang="en-US" altLang="zh-CN" dirty="0">
                <a:solidFill>
                  <a:schemeClr val="accent1"/>
                </a:solidFill>
              </a:rPr>
              <a:t>    第一个任务专注于对模型输出的细粒度控制，而第二个任务类似于红队演习，旨在绕过安全过滤器以引发有害生成。</a:t>
            </a:r>
            <a:endParaRPr lang="en-US" altLang="zh-CN" dirty="0">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851275" y="100330"/>
            <a:ext cx="4476115" cy="829945"/>
          </a:xfrm>
          <a:prstGeom prst="rect">
            <a:avLst/>
          </a:prstGeom>
          <a:noFill/>
        </p:spPr>
        <p:txBody>
          <a:bodyPr wrap="square" rtlCol="0">
            <a:spAutoFit/>
          </a:bodyPr>
          <a:p>
            <a:pPr algn="ctr">
              <a:lnSpc>
                <a:spcPct val="120000"/>
              </a:lnSpc>
            </a:pPr>
            <a:r>
              <a:rPr lang="zh-CN" altLang="en-US" sz="4000" b="1" dirty="0">
                <a:solidFill>
                  <a:schemeClr val="accent1"/>
                </a:solidFill>
                <a:latin typeface="+mj-lt"/>
              </a:rPr>
              <a:t>实验</a:t>
            </a:r>
            <a:r>
              <a:rPr lang="zh-CN" altLang="en-US" sz="4000" b="1" dirty="0">
                <a:solidFill>
                  <a:schemeClr val="accent1"/>
                </a:solidFill>
                <a:latin typeface="+mj-lt"/>
              </a:rPr>
              <a:t>结果</a:t>
            </a:r>
            <a:endParaRPr lang="zh-CN" altLang="en-US" sz="4000" b="1" dirty="0">
              <a:solidFill>
                <a:schemeClr val="accent1"/>
              </a:solidFill>
              <a:latin typeface="+mj-lt"/>
            </a:endParaRPr>
          </a:p>
        </p:txBody>
      </p:sp>
      <p:pic>
        <p:nvPicPr>
          <p:cNvPr id="3" name="图片 2"/>
          <p:cNvPicPr>
            <a:picLocks noChangeAspect="1"/>
          </p:cNvPicPr>
          <p:nvPr/>
        </p:nvPicPr>
        <p:blipFill>
          <a:blip r:embed="rId1"/>
          <a:stretch>
            <a:fillRect/>
          </a:stretch>
        </p:blipFill>
        <p:spPr>
          <a:xfrm>
            <a:off x="1155700" y="1695450"/>
            <a:ext cx="9880600" cy="3467100"/>
          </a:xfrm>
          <a:prstGeom prst="rect">
            <a:avLst/>
          </a:prstGeom>
        </p:spPr>
      </p:pic>
    </p:spTree>
  </p:cSld>
  <p:clrMapOvr>
    <a:masterClrMapping/>
  </p:clrMapOvr>
</p:sld>
</file>

<file path=ppt/theme/theme1.xml><?xml version="1.0" encoding="utf-8"?>
<a:theme xmlns:a="http://schemas.openxmlformats.org/drawingml/2006/main" name="Office 主题​​">
  <a:themeElements>
    <a:clrScheme name="自定义 166">
      <a:dk1>
        <a:sysClr val="windowText" lastClr="000000"/>
      </a:dk1>
      <a:lt1>
        <a:sysClr val="window" lastClr="FFFFFF"/>
      </a:lt1>
      <a:dk2>
        <a:srgbClr val="44546A"/>
      </a:dk2>
      <a:lt2>
        <a:srgbClr val="E7E6E6"/>
      </a:lt2>
      <a:accent1>
        <a:srgbClr val="232323"/>
      </a:accent1>
      <a:accent2>
        <a:srgbClr val="323232"/>
      </a:accent2>
      <a:accent3>
        <a:srgbClr val="A5A5A5"/>
      </a:accent3>
      <a:accent4>
        <a:srgbClr val="FFC000"/>
      </a:accent4>
      <a:accent5>
        <a:srgbClr val="5B9BD5"/>
      </a:accent5>
      <a:accent6>
        <a:srgbClr val="70AD47"/>
      </a:accent6>
      <a:hlink>
        <a:srgbClr val="0563C1"/>
      </a:hlink>
      <a:folHlink>
        <a:srgbClr val="954F72"/>
      </a:folHlink>
    </a:clrScheme>
    <a:fontScheme name="微软雅黑和微软雅黑light">
      <a:majorFont>
        <a:latin typeface="微软雅黑"/>
        <a:ea typeface="微软雅黑"/>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ct val="120000"/>
          </a:lnSpc>
          <a:defRPr dirty="0">
            <a:solidFill>
              <a:schemeClr val="accent1"/>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6419</Words>
  <Application>WPS 文字</Application>
  <PresentationFormat>宽屏</PresentationFormat>
  <Paragraphs>185</Paragraphs>
  <Slides>36</Slides>
  <Notes>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36</vt:i4>
      </vt:variant>
    </vt:vector>
  </HeadingPairs>
  <TitlesOfParts>
    <vt:vector size="51" baseType="lpstr">
      <vt:lpstr>Arial</vt:lpstr>
      <vt:lpstr>宋体</vt:lpstr>
      <vt:lpstr>Wingdings</vt:lpstr>
      <vt:lpstr>微软雅黑</vt:lpstr>
      <vt:lpstr>DejaVu Math TeX Gyre</vt:lpstr>
      <vt:lpstr>汉仪旗黑</vt:lpstr>
      <vt:lpstr>微软雅黑 Light</vt:lpstr>
      <vt:lpstr>汉仪中黑KW</vt:lpstr>
      <vt:lpstr>等线</vt:lpstr>
      <vt:lpstr>汉仪中等线KW</vt:lpstr>
      <vt:lpstr>Calibri</vt:lpstr>
      <vt:lpstr>汉仪书宋二KW</vt:lpstr>
      <vt:lpstr>宋体</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wfs</dc:creator>
  <cp:lastModifiedBy>19377180</cp:lastModifiedBy>
  <cp:revision>31</cp:revision>
  <dcterms:created xsi:type="dcterms:W3CDTF">2024-04-20T07:28:53Z</dcterms:created>
  <dcterms:modified xsi:type="dcterms:W3CDTF">2024-04-20T07:28:53Z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2052-5.2.1.7798</vt:lpwstr>
  </property>
  <property fmtid="{D5CDD505-2E9C-101B-9397-08002B2CF9AE}" pid="3" name="ICV">
    <vt:lpwstr>1F59778CBDE2EA7813372265E0C17971_43</vt:lpwstr>
  </property>
</Properties>
</file>